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58" r:id="rId30"/>
    <p:sldId id="259" r:id="rId31"/>
    <p:sldId id="260" r:id="rId32"/>
    <p:sldId id="261" r:id="rId33"/>
    <p:sldId id="262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</p:sldIdLst>
  <p:sldSz cx="9144000" cy="6858000" type="screen4x3"/>
  <p:notesSz cx="9144000" cy="6858000"/>
  <p:embeddedFontLst>
    <p:embeddedFont>
      <p:font typeface="Arial Unicode MS" panose="020B0604020202020204" pitchFamily="34" charset="-128"/>
      <p:regular r:id="rId85"/>
      <p:italic r:id="rId86"/>
      <p:boldItalic r:id="rId87"/>
    </p:embeddedFont>
    <p:embeddedFont>
      <p:font typeface="SimSun" panose="02010600030101010101" pitchFamily="2" charset="-122"/>
      <p:regular r:id="rId88"/>
    </p:embeddedFont>
    <p:embeddedFont>
      <p:font typeface="Arial" panose="020B0604020202020204" pitchFamily="34" charset="0"/>
      <p:regular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ambria Math" panose="02040503050406030204" pitchFamily="18" charset="0"/>
      <p:regular r:id="rId94"/>
    </p:embeddedFont>
    <p:embeddedFont>
      <p:font typeface="Lucida Sans" panose="020B0602030504020204" pitchFamily="34" charset="0"/>
      <p:regular r:id="rId95"/>
      <p:bold r:id="rId96"/>
      <p:italic r:id="rId97"/>
      <p:boldItalic r:id="rId98"/>
    </p:embeddedFont>
    <p:embeddedFont>
      <p:font typeface="Lucida Sans Unicode" panose="020B0602030504020204" pitchFamily="34" charset="0"/>
      <p:regular r:id="rId99"/>
    </p:embeddedFont>
    <p:embeddedFont>
      <p:font typeface="Palatino Linotype" panose="02040502050505030304" pitchFamily="18" charset="0"/>
      <p:regular r:id="rId100"/>
      <p:bold r:id="rId101"/>
      <p:italic r:id="rId102"/>
      <p:boldItalic r:id="rId103"/>
    </p:embeddedFont>
    <p:embeddedFont>
      <p:font typeface="Times New Roman" panose="02020603050405020304" pitchFamily="18" charset="0"/>
      <p:regular r:id="rId104"/>
      <p:italic r:id="rId105"/>
    </p:embeddedFont>
    <p:embeddedFont>
      <p:font typeface="Wingdings" panose="05000000000000000000" pitchFamily="2" charset="2"/>
      <p:regular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27590-969F-4E9E-B2EC-98EAC68FC255}" v="4" dt="2021-01-12T19:25:05.320"/>
    <p1510:client id="{C96A8A8F-B994-8A8D-3027-21AF638C9A06}" v="7" dt="2021-01-12T19:15:26.6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155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5.fntdata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8.fntdata"/><Relationship Id="rId5" Type="http://schemas.openxmlformats.org/officeDocument/2006/relationships/slide" Target="slides/slide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1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9.fntdata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2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3.fntdata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font" Target="fonts/font4.fntdata"/><Relationship Id="rId111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3540" y="251459"/>
            <a:ext cx="837691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12-Jan-21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A87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12-Jan-21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A87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12-Jan-21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A87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12-Jan-21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12-Jan-21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756A8-3B82-4AD6-AAB8-56A5F9AE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124968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66692-4D32-4D3D-BDB9-BFDA8F3A1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4" indent="0" algn="ctr">
              <a:buNone/>
              <a:defRPr sz="1500"/>
            </a:lvl2pPr>
            <a:lvl3pPr marL="685807" indent="0" algn="ctr">
              <a:buNone/>
              <a:defRPr sz="1350"/>
            </a:lvl3pPr>
            <a:lvl4pPr marL="1028711" indent="0" algn="ctr">
              <a:buNone/>
              <a:defRPr sz="1200"/>
            </a:lvl4pPr>
            <a:lvl5pPr marL="1371615" indent="0" algn="ctr">
              <a:buNone/>
              <a:defRPr sz="1200"/>
            </a:lvl5pPr>
            <a:lvl6pPr marL="1714519" indent="0" algn="ctr">
              <a:buNone/>
              <a:defRPr sz="1200"/>
            </a:lvl6pPr>
            <a:lvl7pPr marL="2057423" indent="0" algn="ctr">
              <a:buNone/>
              <a:defRPr sz="1200"/>
            </a:lvl7pPr>
            <a:lvl8pPr marL="2400326" indent="0" algn="ctr">
              <a:buNone/>
              <a:defRPr sz="1200"/>
            </a:lvl8pPr>
            <a:lvl9pPr marL="274323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5F35D-0235-4AEA-A024-6145F704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12-Jan-21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F8579-F4E7-4589-B642-FA01D34B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D5CB7-BEA4-4396-845D-613451AD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8140" y="6429119"/>
            <a:ext cx="257175" cy="2154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7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40" y="251459"/>
            <a:ext cx="837691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A87F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0" y="1112011"/>
            <a:ext cx="8376919" cy="3743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12-Jan-21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58140" y="6429119"/>
            <a:ext cx="257175" cy="264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2.png"/><Relationship Id="rId7" Type="http://schemas.openxmlformats.org/officeDocument/2006/relationships/image" Target="../media/image66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69.jpg"/><Relationship Id="rId5" Type="http://schemas.openxmlformats.org/officeDocument/2006/relationships/image" Target="../media/image64.jp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technion.ac.il/~gabr/resources/data/wordsim353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.stanford.edu/people/karpathy/convnetjs/demo/classify2d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C75F6-B9A8-487C-8FA6-C1DA48181B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12787"/>
            <a:ext cx="6858000" cy="692497"/>
          </a:xfrm>
        </p:spPr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47EAC4-8ECD-4F96-9401-240076AA4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Alaa </a:t>
            </a:r>
            <a:r>
              <a:rPr lang="en-US" dirty="0" err="1"/>
              <a:t>Sheta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23006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Word</a:t>
            </a:r>
            <a:r>
              <a:rPr spc="-60" dirty="0"/>
              <a:t> </a:t>
            </a:r>
            <a:r>
              <a:rPr spc="-5" dirty="0"/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38" y="1169923"/>
            <a:ext cx="776224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build </a:t>
            </a:r>
            <a:r>
              <a:rPr sz="2400" dirty="0">
                <a:latin typeface="Calibri"/>
                <a:cs typeface="Calibri"/>
              </a:rPr>
              <a:t>a dense </a:t>
            </a:r>
            <a:r>
              <a:rPr sz="2400" spc="-5" dirty="0">
                <a:latin typeface="Calibri"/>
                <a:cs typeface="Calibri"/>
              </a:rPr>
              <a:t>vector </a:t>
            </a:r>
            <a:r>
              <a:rPr sz="2400" dirty="0">
                <a:latin typeface="Calibri"/>
                <a:cs typeface="Calibri"/>
              </a:rPr>
              <a:t>for each </a:t>
            </a:r>
            <a:r>
              <a:rPr sz="2400" spc="-5" dirty="0">
                <a:latin typeface="Calibri"/>
                <a:cs typeface="Calibri"/>
              </a:rPr>
              <a:t>word, chosen so that it is  similar to vectors of words that </a:t>
            </a:r>
            <a:r>
              <a:rPr sz="2400" dirty="0">
                <a:latin typeface="Calibri"/>
                <a:cs typeface="Calibri"/>
              </a:rPr>
              <a:t>appear </a:t>
            </a:r>
            <a:r>
              <a:rPr sz="2400" spc="-5" dirty="0">
                <a:latin typeface="Calibri"/>
                <a:cs typeface="Calibri"/>
              </a:rPr>
              <a:t>in similar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contexts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38" y="5562091"/>
            <a:ext cx="773938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Note: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 vectors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sometimes called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 embeddings </a:t>
            </a:r>
            <a:r>
              <a:rPr sz="2400" spc="-5" dirty="0">
                <a:latin typeface="Calibri"/>
                <a:cs typeface="Calibri"/>
              </a:rPr>
              <a:t>or 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 representations. </a:t>
            </a:r>
            <a:r>
              <a:rPr sz="2400" dirty="0">
                <a:latin typeface="Calibri"/>
                <a:cs typeface="Calibri"/>
              </a:rPr>
              <a:t>They are a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distributed</a:t>
            </a:r>
            <a:r>
              <a:rPr sz="2400" spc="3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representation.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09461" y="3800347"/>
            <a:ext cx="1308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2365" algn="l"/>
              </a:tabLst>
            </a:pPr>
            <a:r>
              <a:rPr sz="2400" i="1" dirty="0">
                <a:solidFill>
                  <a:srgbClr val="3A87FF"/>
                </a:solidFill>
                <a:latin typeface="Calibri"/>
                <a:cs typeface="Calibri"/>
              </a:rPr>
              <a:t>ban</a:t>
            </a:r>
            <a:r>
              <a:rPr sz="2400" i="1" spc="-10" dirty="0">
                <a:solidFill>
                  <a:srgbClr val="3A87FF"/>
                </a:solidFill>
                <a:latin typeface="Calibri"/>
                <a:cs typeface="Calibri"/>
              </a:rPr>
              <a:t>k</a:t>
            </a:r>
            <a:r>
              <a:rPr sz="2400" i="1" dirty="0">
                <a:solidFill>
                  <a:srgbClr val="3A87FF"/>
                </a:solidFill>
                <a:latin typeface="Calibri"/>
                <a:cs typeface="Calibri"/>
              </a:rPr>
              <a:t>ing	</a:t>
            </a:r>
            <a:r>
              <a:rPr sz="2400" dirty="0">
                <a:latin typeface="Calibri"/>
                <a:cs typeface="Calibri"/>
              </a:rPr>
              <a:t>=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73048" y="2606547"/>
            <a:ext cx="800735" cy="269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ts val="2615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0.286</a:t>
            </a:r>
            <a:endParaRPr sz="2200">
              <a:latin typeface="Calibri"/>
              <a:cs typeface="Calibri"/>
            </a:endParaRPr>
          </a:p>
          <a:p>
            <a:pPr marL="152400">
              <a:lnSpc>
                <a:spcPts val="2605"/>
              </a:lnSpc>
            </a:pPr>
            <a:r>
              <a:rPr sz="2200" spc="-5" dirty="0">
                <a:latin typeface="Calibri"/>
                <a:cs typeface="Calibri"/>
              </a:rPr>
              <a:t>0.792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30"/>
              </a:lnSpc>
            </a:pPr>
            <a:r>
              <a:rPr sz="2200" dirty="0">
                <a:latin typeface="Calibri"/>
                <a:cs typeface="Calibri"/>
              </a:rPr>
              <a:t>−</a:t>
            </a:r>
            <a:r>
              <a:rPr sz="2200" spc="-5" dirty="0">
                <a:latin typeface="Calibri"/>
                <a:cs typeface="Calibri"/>
              </a:rPr>
              <a:t>0</a:t>
            </a:r>
            <a:r>
              <a:rPr sz="2200" spc="-10" dirty="0">
                <a:latin typeface="Calibri"/>
                <a:cs typeface="Calibri"/>
              </a:rPr>
              <a:t>.</a:t>
            </a:r>
            <a:r>
              <a:rPr sz="2200" spc="-5" dirty="0">
                <a:latin typeface="Calibri"/>
                <a:cs typeface="Calibri"/>
              </a:rPr>
              <a:t>17</a:t>
            </a:r>
            <a:r>
              <a:rPr sz="2200" dirty="0">
                <a:latin typeface="Calibri"/>
                <a:cs typeface="Calibri"/>
              </a:rPr>
              <a:t>7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30"/>
              </a:lnSpc>
              <a:spcBef>
                <a:spcPts val="45"/>
              </a:spcBef>
            </a:pPr>
            <a:r>
              <a:rPr sz="2200" dirty="0">
                <a:latin typeface="Calibri"/>
                <a:cs typeface="Calibri"/>
              </a:rPr>
              <a:t>−</a:t>
            </a:r>
            <a:r>
              <a:rPr sz="2200" spc="-5" dirty="0">
                <a:latin typeface="Calibri"/>
                <a:cs typeface="Calibri"/>
              </a:rPr>
              <a:t>0</a:t>
            </a:r>
            <a:r>
              <a:rPr sz="2200" spc="-10" dirty="0">
                <a:latin typeface="Calibri"/>
                <a:cs typeface="Calibri"/>
              </a:rPr>
              <a:t>.</a:t>
            </a:r>
            <a:r>
              <a:rPr sz="2200" spc="-5" dirty="0">
                <a:latin typeface="Calibri"/>
                <a:cs typeface="Calibri"/>
              </a:rPr>
              <a:t>10</a:t>
            </a:r>
            <a:r>
              <a:rPr sz="2200" dirty="0">
                <a:latin typeface="Calibri"/>
                <a:cs typeface="Calibri"/>
              </a:rPr>
              <a:t>7</a:t>
            </a:r>
            <a:endParaRPr sz="2200">
              <a:latin typeface="Calibri"/>
              <a:cs typeface="Calibri"/>
            </a:endParaRPr>
          </a:p>
          <a:p>
            <a:pPr marL="152400">
              <a:lnSpc>
                <a:spcPts val="2630"/>
              </a:lnSpc>
            </a:pPr>
            <a:r>
              <a:rPr sz="2200" spc="-5" dirty="0">
                <a:latin typeface="Calibri"/>
                <a:cs typeface="Calibri"/>
              </a:rPr>
              <a:t>0.109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615"/>
              </a:lnSpc>
              <a:spcBef>
                <a:spcPts val="50"/>
              </a:spcBef>
            </a:pPr>
            <a:r>
              <a:rPr sz="2200" dirty="0">
                <a:latin typeface="Calibri"/>
                <a:cs typeface="Calibri"/>
              </a:rPr>
              <a:t>−</a:t>
            </a:r>
            <a:r>
              <a:rPr sz="2200" spc="-5" dirty="0">
                <a:latin typeface="Calibri"/>
                <a:cs typeface="Calibri"/>
              </a:rPr>
              <a:t>0</a:t>
            </a:r>
            <a:r>
              <a:rPr sz="2200" spc="-10" dirty="0">
                <a:latin typeface="Calibri"/>
                <a:cs typeface="Calibri"/>
              </a:rPr>
              <a:t>.</a:t>
            </a:r>
            <a:r>
              <a:rPr sz="2200" spc="-5" dirty="0">
                <a:latin typeface="Calibri"/>
                <a:cs typeface="Calibri"/>
              </a:rPr>
              <a:t>54</a:t>
            </a:r>
            <a:r>
              <a:rPr sz="2200" dirty="0"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  <a:p>
            <a:pPr marL="152400">
              <a:lnSpc>
                <a:spcPts val="2605"/>
              </a:lnSpc>
            </a:pPr>
            <a:r>
              <a:rPr sz="2200" spc="-5" dirty="0">
                <a:latin typeface="Calibri"/>
                <a:cs typeface="Calibri"/>
              </a:rPr>
              <a:t>0.349</a:t>
            </a:r>
            <a:endParaRPr sz="2200">
              <a:latin typeface="Calibri"/>
              <a:cs typeface="Calibri"/>
            </a:endParaRPr>
          </a:p>
          <a:p>
            <a:pPr marL="152400">
              <a:lnSpc>
                <a:spcPts val="2630"/>
              </a:lnSpc>
            </a:pPr>
            <a:r>
              <a:rPr sz="2200" spc="-5" dirty="0">
                <a:latin typeface="Calibri"/>
                <a:cs typeface="Calibri"/>
              </a:rPr>
              <a:t>0.271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69390" y="2459735"/>
            <a:ext cx="229870" cy="2898775"/>
          </a:xfrm>
          <a:custGeom>
            <a:avLst/>
            <a:gdLst/>
            <a:ahLst/>
            <a:cxnLst/>
            <a:rect l="l" t="t" r="r" b="b"/>
            <a:pathLst>
              <a:path w="229870" h="2898775">
                <a:moveTo>
                  <a:pt x="229873" y="2898648"/>
                </a:moveTo>
                <a:lnTo>
                  <a:pt x="183545" y="2893977"/>
                </a:lnTo>
                <a:lnTo>
                  <a:pt x="140396" y="2880583"/>
                </a:lnTo>
                <a:lnTo>
                  <a:pt x="101348" y="2859389"/>
                </a:lnTo>
                <a:lnTo>
                  <a:pt x="67328" y="2831320"/>
                </a:lnTo>
                <a:lnTo>
                  <a:pt x="39258" y="2797299"/>
                </a:lnTo>
                <a:lnTo>
                  <a:pt x="18064" y="2758252"/>
                </a:lnTo>
                <a:lnTo>
                  <a:pt x="4670" y="2715103"/>
                </a:lnTo>
                <a:lnTo>
                  <a:pt x="0" y="2668776"/>
                </a:lnTo>
                <a:lnTo>
                  <a:pt x="0" y="229872"/>
                </a:lnTo>
                <a:lnTo>
                  <a:pt x="4670" y="183545"/>
                </a:lnTo>
                <a:lnTo>
                  <a:pt x="18064" y="140395"/>
                </a:lnTo>
                <a:lnTo>
                  <a:pt x="39258" y="101348"/>
                </a:lnTo>
                <a:lnTo>
                  <a:pt x="67328" y="67328"/>
                </a:lnTo>
                <a:lnTo>
                  <a:pt x="101348" y="39258"/>
                </a:lnTo>
                <a:lnTo>
                  <a:pt x="140396" y="18064"/>
                </a:lnTo>
                <a:lnTo>
                  <a:pt x="183545" y="4670"/>
                </a:lnTo>
                <a:lnTo>
                  <a:pt x="22987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8723" y="2459735"/>
            <a:ext cx="229870" cy="2898775"/>
          </a:xfrm>
          <a:custGeom>
            <a:avLst/>
            <a:gdLst/>
            <a:ahLst/>
            <a:cxnLst/>
            <a:rect l="l" t="t" r="r" b="b"/>
            <a:pathLst>
              <a:path w="229870" h="2898775">
                <a:moveTo>
                  <a:pt x="0" y="0"/>
                </a:moveTo>
                <a:lnTo>
                  <a:pt x="46327" y="4670"/>
                </a:lnTo>
                <a:lnTo>
                  <a:pt x="89476" y="18064"/>
                </a:lnTo>
                <a:lnTo>
                  <a:pt x="128524" y="39258"/>
                </a:lnTo>
                <a:lnTo>
                  <a:pt x="162544" y="67328"/>
                </a:lnTo>
                <a:lnTo>
                  <a:pt x="190614" y="101348"/>
                </a:lnTo>
                <a:lnTo>
                  <a:pt x="211808" y="140395"/>
                </a:lnTo>
                <a:lnTo>
                  <a:pt x="225202" y="183545"/>
                </a:lnTo>
                <a:lnTo>
                  <a:pt x="229873" y="229872"/>
                </a:lnTo>
                <a:lnTo>
                  <a:pt x="229873" y="2668776"/>
                </a:lnTo>
                <a:lnTo>
                  <a:pt x="225202" y="2715103"/>
                </a:lnTo>
                <a:lnTo>
                  <a:pt x="211808" y="2758252"/>
                </a:lnTo>
                <a:lnTo>
                  <a:pt x="190614" y="2797299"/>
                </a:lnTo>
                <a:lnTo>
                  <a:pt x="162544" y="2831320"/>
                </a:lnTo>
                <a:lnTo>
                  <a:pt x="128524" y="2859389"/>
                </a:lnTo>
                <a:lnTo>
                  <a:pt x="89476" y="2880583"/>
                </a:lnTo>
                <a:lnTo>
                  <a:pt x="46327" y="2893977"/>
                </a:lnTo>
                <a:lnTo>
                  <a:pt x="0" y="2898648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128" y="1243998"/>
            <a:ext cx="9112250" cy="5612130"/>
            <a:chOff x="32128" y="1243998"/>
            <a:chExt cx="9112250" cy="5612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556" y="1243998"/>
              <a:ext cx="7642582" cy="5004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1243998"/>
              <a:ext cx="8534397" cy="4445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63" y="1244003"/>
              <a:ext cx="9002191" cy="50043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128" y="1368169"/>
              <a:ext cx="9058910" cy="5488305"/>
            </a:xfrm>
            <a:custGeom>
              <a:avLst/>
              <a:gdLst/>
              <a:ahLst/>
              <a:cxnLst/>
              <a:rect l="l" t="t" r="r" b="b"/>
              <a:pathLst>
                <a:path w="9058910" h="5488305">
                  <a:moveTo>
                    <a:pt x="9058326" y="0"/>
                  </a:moveTo>
                  <a:lnTo>
                    <a:pt x="0" y="0"/>
                  </a:lnTo>
                  <a:lnTo>
                    <a:pt x="0" y="5487916"/>
                  </a:lnTo>
                  <a:lnTo>
                    <a:pt x="9058326" y="5487916"/>
                  </a:lnTo>
                  <a:lnTo>
                    <a:pt x="90583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8275" y="1333331"/>
              <a:ext cx="5622324" cy="463536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3540" y="295656"/>
            <a:ext cx="823849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/>
              <a:t>Word meaning </a:t>
            </a:r>
            <a:r>
              <a:rPr sz="2900" dirty="0"/>
              <a:t>as a </a:t>
            </a:r>
            <a:r>
              <a:rPr sz="2900" spc="-5" dirty="0"/>
              <a:t>neural word vector </a:t>
            </a:r>
            <a:r>
              <a:rPr sz="2900" dirty="0"/>
              <a:t>–</a:t>
            </a:r>
            <a:r>
              <a:rPr sz="2900" spc="-25" dirty="0"/>
              <a:t> </a:t>
            </a:r>
            <a:r>
              <a:rPr sz="2900" spc="-5" dirty="0"/>
              <a:t>visualization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1973718" y="2320035"/>
            <a:ext cx="598805" cy="223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latin typeface="Calibri"/>
                <a:cs typeface="Calibri"/>
              </a:rPr>
              <a:t>0.286</a:t>
            </a:r>
            <a:endParaRPr sz="1600">
              <a:latin typeface="Calibri"/>
              <a:cs typeface="Calibri"/>
            </a:endParaRPr>
          </a:p>
          <a:p>
            <a:pPr marL="114300">
              <a:lnSpc>
                <a:spcPct val="100000"/>
              </a:lnSpc>
              <a:spcBef>
                <a:spcPts val="70"/>
              </a:spcBef>
            </a:pPr>
            <a:r>
              <a:rPr sz="1600" spc="5" dirty="0">
                <a:latin typeface="Calibri"/>
                <a:cs typeface="Calibri"/>
              </a:rPr>
              <a:t>0.792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sz="1600" dirty="0">
                <a:latin typeface="Calibri"/>
                <a:cs typeface="Calibri"/>
              </a:rPr>
              <a:t>−</a:t>
            </a:r>
            <a:r>
              <a:rPr sz="1600" spc="10" dirty="0">
                <a:latin typeface="Calibri"/>
                <a:cs typeface="Calibri"/>
              </a:rPr>
              <a:t>0</a:t>
            </a:r>
            <a:r>
              <a:rPr sz="1600" spc="5" dirty="0">
                <a:latin typeface="Calibri"/>
                <a:cs typeface="Calibri"/>
              </a:rPr>
              <a:t>.</a:t>
            </a:r>
            <a:r>
              <a:rPr sz="1600" spc="10" dirty="0">
                <a:latin typeface="Calibri"/>
                <a:cs typeface="Calibri"/>
              </a:rPr>
              <a:t>17</a:t>
            </a:r>
            <a:r>
              <a:rPr sz="1600" dirty="0"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sz="1600" dirty="0">
                <a:latin typeface="Calibri"/>
                <a:cs typeface="Calibri"/>
              </a:rPr>
              <a:t>−</a:t>
            </a:r>
            <a:r>
              <a:rPr sz="1600" spc="10" dirty="0">
                <a:latin typeface="Calibri"/>
                <a:cs typeface="Calibri"/>
              </a:rPr>
              <a:t>0</a:t>
            </a:r>
            <a:r>
              <a:rPr sz="1600" spc="5" dirty="0">
                <a:latin typeface="Calibri"/>
                <a:cs typeface="Calibri"/>
              </a:rPr>
              <a:t>.</a:t>
            </a:r>
            <a:r>
              <a:rPr sz="1600" spc="10" dirty="0">
                <a:latin typeface="Calibri"/>
                <a:cs typeface="Calibri"/>
              </a:rPr>
              <a:t>10</a:t>
            </a:r>
            <a:r>
              <a:rPr sz="1600" dirty="0"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  <a:p>
            <a:pPr marL="114300">
              <a:lnSpc>
                <a:spcPts val="1910"/>
              </a:lnSpc>
              <a:spcBef>
                <a:spcPts val="70"/>
              </a:spcBef>
            </a:pPr>
            <a:r>
              <a:rPr sz="1600" spc="5" dirty="0">
                <a:latin typeface="Calibri"/>
                <a:cs typeface="Calibri"/>
              </a:rPr>
              <a:t>0.109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0"/>
              </a:lnSpc>
            </a:pPr>
            <a:r>
              <a:rPr sz="1600" dirty="0">
                <a:latin typeface="Calibri"/>
                <a:cs typeface="Calibri"/>
              </a:rPr>
              <a:t>−</a:t>
            </a:r>
            <a:r>
              <a:rPr sz="1600" spc="10" dirty="0">
                <a:latin typeface="Calibri"/>
                <a:cs typeface="Calibri"/>
              </a:rPr>
              <a:t>0</a:t>
            </a:r>
            <a:r>
              <a:rPr sz="1600" spc="5" dirty="0">
                <a:latin typeface="Calibri"/>
                <a:cs typeface="Calibri"/>
              </a:rPr>
              <a:t>.</a:t>
            </a:r>
            <a:r>
              <a:rPr sz="1600" spc="10" dirty="0">
                <a:latin typeface="Calibri"/>
                <a:cs typeface="Calibri"/>
              </a:rPr>
              <a:t>54</a:t>
            </a:r>
            <a:r>
              <a:rPr sz="1600" dirty="0"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  <a:p>
            <a:pPr marL="114300">
              <a:lnSpc>
                <a:spcPts val="1910"/>
              </a:lnSpc>
              <a:spcBef>
                <a:spcPts val="100"/>
              </a:spcBef>
            </a:pPr>
            <a:r>
              <a:rPr sz="1600" spc="5" dirty="0">
                <a:latin typeface="Calibri"/>
                <a:cs typeface="Calibri"/>
              </a:rPr>
              <a:t>0.349</a:t>
            </a:r>
            <a:endParaRPr sz="1600">
              <a:latin typeface="Calibri"/>
              <a:cs typeface="Calibri"/>
            </a:endParaRPr>
          </a:p>
          <a:p>
            <a:pPr marL="114300">
              <a:lnSpc>
                <a:spcPts val="1895"/>
              </a:lnSpc>
            </a:pPr>
            <a:r>
              <a:rPr sz="1600" spc="5" dirty="0">
                <a:latin typeface="Calibri"/>
                <a:cs typeface="Calibri"/>
              </a:rPr>
              <a:t>0.271</a:t>
            </a:r>
            <a:endParaRPr sz="1600">
              <a:latin typeface="Calibri"/>
              <a:cs typeface="Calibri"/>
            </a:endParaRPr>
          </a:p>
          <a:p>
            <a:pPr marL="114300">
              <a:lnSpc>
                <a:spcPts val="1910"/>
              </a:lnSpc>
            </a:pPr>
            <a:r>
              <a:rPr sz="1600" spc="5" dirty="0">
                <a:latin typeface="Calibri"/>
                <a:cs typeface="Calibri"/>
              </a:rPr>
              <a:t>0.487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11662" y="2299928"/>
            <a:ext cx="1083945" cy="2308225"/>
          </a:xfrm>
          <a:custGeom>
            <a:avLst/>
            <a:gdLst/>
            <a:ahLst/>
            <a:cxnLst/>
            <a:rect l="l" t="t" r="r" b="b"/>
            <a:pathLst>
              <a:path w="1083945" h="2308225">
                <a:moveTo>
                  <a:pt x="180660" y="2308206"/>
                </a:moveTo>
                <a:lnTo>
                  <a:pt x="132633" y="2301752"/>
                </a:lnTo>
                <a:lnTo>
                  <a:pt x="89477" y="2283540"/>
                </a:lnTo>
                <a:lnTo>
                  <a:pt x="52914" y="2255292"/>
                </a:lnTo>
                <a:lnTo>
                  <a:pt x="24665" y="2218728"/>
                </a:lnTo>
                <a:lnTo>
                  <a:pt x="6453" y="2175572"/>
                </a:lnTo>
                <a:lnTo>
                  <a:pt x="0" y="2127546"/>
                </a:lnTo>
                <a:lnTo>
                  <a:pt x="0" y="180660"/>
                </a:lnTo>
                <a:lnTo>
                  <a:pt x="6453" y="132633"/>
                </a:lnTo>
                <a:lnTo>
                  <a:pt x="24665" y="89477"/>
                </a:lnTo>
                <a:lnTo>
                  <a:pt x="52914" y="52914"/>
                </a:lnTo>
                <a:lnTo>
                  <a:pt x="89477" y="24665"/>
                </a:lnTo>
                <a:lnTo>
                  <a:pt x="132633" y="6453"/>
                </a:lnTo>
                <a:lnTo>
                  <a:pt x="180660" y="0"/>
                </a:lnTo>
              </a:path>
              <a:path w="1083945" h="2308225">
                <a:moveTo>
                  <a:pt x="903277" y="0"/>
                </a:moveTo>
                <a:lnTo>
                  <a:pt x="951304" y="6453"/>
                </a:lnTo>
                <a:lnTo>
                  <a:pt x="994460" y="24665"/>
                </a:lnTo>
                <a:lnTo>
                  <a:pt x="1031023" y="52914"/>
                </a:lnTo>
                <a:lnTo>
                  <a:pt x="1059272" y="89477"/>
                </a:lnTo>
                <a:lnTo>
                  <a:pt x="1077484" y="132633"/>
                </a:lnTo>
                <a:lnTo>
                  <a:pt x="1083938" y="180660"/>
                </a:lnTo>
                <a:lnTo>
                  <a:pt x="1083938" y="2127546"/>
                </a:lnTo>
                <a:lnTo>
                  <a:pt x="1077484" y="2175572"/>
                </a:lnTo>
                <a:lnTo>
                  <a:pt x="1059272" y="2218728"/>
                </a:lnTo>
                <a:lnTo>
                  <a:pt x="1031023" y="2255292"/>
                </a:lnTo>
                <a:lnTo>
                  <a:pt x="994460" y="2283540"/>
                </a:lnTo>
                <a:lnTo>
                  <a:pt x="951304" y="2301752"/>
                </a:lnTo>
                <a:lnTo>
                  <a:pt x="903277" y="2308206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4209" y="3334003"/>
            <a:ext cx="830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25" dirty="0">
                <a:solidFill>
                  <a:srgbClr val="3A87FF"/>
                </a:solidFill>
                <a:latin typeface="Calibri"/>
                <a:cs typeface="Calibri"/>
              </a:rPr>
              <a:t>expect</a:t>
            </a:r>
            <a:r>
              <a:rPr sz="1800" i="1" spc="30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39751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 </a:t>
            </a:r>
            <a:r>
              <a:rPr spc="-5" dirty="0"/>
              <a:t>Word2vec:</a:t>
            </a:r>
            <a:r>
              <a:rPr spc="-55" dirty="0"/>
              <a:t> </a:t>
            </a:r>
            <a:r>
              <a:rPr spc="-5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99820"/>
            <a:ext cx="8185784" cy="457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86741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Word2vec </a:t>
            </a:r>
            <a:r>
              <a:rPr sz="2400" spc="-5" dirty="0">
                <a:latin typeface="Calibri"/>
                <a:cs typeface="Calibri"/>
              </a:rPr>
              <a:t>(Mikolov </a:t>
            </a:r>
            <a:r>
              <a:rPr sz="2400" dirty="0">
                <a:latin typeface="Calibri"/>
                <a:cs typeface="Calibri"/>
              </a:rPr>
              <a:t>et </a:t>
            </a:r>
            <a:r>
              <a:rPr sz="2400" spc="-5" dirty="0">
                <a:latin typeface="Calibri"/>
                <a:cs typeface="Calibri"/>
              </a:rPr>
              <a:t>al. 2013) is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framework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learning  word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Idea: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 have a </a:t>
            </a:r>
            <a:r>
              <a:rPr sz="2400" spc="-5" dirty="0">
                <a:latin typeface="Calibri"/>
                <a:cs typeface="Calibri"/>
              </a:rPr>
              <a:t>large corpus 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Every </a:t>
            </a:r>
            <a:r>
              <a:rPr sz="2400" spc="-5" dirty="0">
                <a:latin typeface="Calibri"/>
                <a:cs typeface="Calibri"/>
              </a:rPr>
              <a:t>word in </a:t>
            </a:r>
            <a:r>
              <a:rPr sz="2400" dirty="0">
                <a:latin typeface="Calibri"/>
                <a:cs typeface="Calibri"/>
              </a:rPr>
              <a:t>a fixed </a:t>
            </a:r>
            <a:r>
              <a:rPr sz="2400" spc="-5" dirty="0">
                <a:latin typeface="Calibri"/>
                <a:cs typeface="Calibri"/>
              </a:rPr>
              <a:t>vocabulary is </a:t>
            </a:r>
            <a:r>
              <a:rPr sz="2400" dirty="0">
                <a:latin typeface="Calibri"/>
                <a:cs typeface="Calibri"/>
              </a:rPr>
              <a:t>represented by 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Go through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position </a:t>
            </a:r>
            <a:r>
              <a:rPr sz="2400" i="1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in the text, which </a:t>
            </a:r>
            <a:r>
              <a:rPr sz="2400" dirty="0">
                <a:latin typeface="Calibri"/>
                <a:cs typeface="Calibri"/>
              </a:rPr>
              <a:t>has a center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word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i="1" dirty="0">
                <a:latin typeface="Calibri"/>
                <a:cs typeface="Calibri"/>
              </a:rPr>
              <a:t>c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context (“outside”) words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</a:t>
            </a:r>
            <a:endParaRPr sz="2400">
              <a:latin typeface="Calibri"/>
              <a:cs typeface="Calibri"/>
            </a:endParaRPr>
          </a:p>
          <a:p>
            <a:pPr marL="355600" marR="293370" indent="-342900">
              <a:lnSpc>
                <a:spcPct val="1008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Use the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similarity of the word vectors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i="1" dirty="0">
                <a:latin typeface="Calibri"/>
                <a:cs typeface="Calibri"/>
              </a:rPr>
              <a:t>c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i="1" dirty="0">
                <a:latin typeface="Calibri"/>
                <a:cs typeface="Calibri"/>
              </a:rPr>
              <a:t>o </a:t>
            </a:r>
            <a:r>
              <a:rPr sz="2400" spc="-5" dirty="0"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calculate  the probability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i="1" dirty="0">
                <a:latin typeface="Calibri"/>
                <a:cs typeface="Calibri"/>
              </a:rPr>
              <a:t>o </a:t>
            </a:r>
            <a:r>
              <a:rPr sz="2400" dirty="0">
                <a:latin typeface="Calibri"/>
                <a:cs typeface="Calibri"/>
              </a:rPr>
              <a:t>given </a:t>
            </a:r>
            <a:r>
              <a:rPr sz="2400" i="1" dirty="0">
                <a:latin typeface="Calibri"/>
                <a:cs typeface="Calibri"/>
              </a:rPr>
              <a:t>c </a:t>
            </a:r>
            <a:r>
              <a:rPr sz="2400" spc="-5" dirty="0">
                <a:latin typeface="Calibri"/>
                <a:cs typeface="Calibri"/>
              </a:rPr>
              <a:t>(or vice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versa)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BB57BE"/>
                </a:solidFill>
                <a:latin typeface="Calibri"/>
                <a:cs typeface="Calibri"/>
              </a:rPr>
              <a:t>Keep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adjusting the word vectors </a:t>
            </a:r>
            <a:r>
              <a:rPr sz="2400" spc="-5" dirty="0">
                <a:latin typeface="Calibri"/>
                <a:cs typeface="Calibri"/>
              </a:rPr>
              <a:t>to maximize this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probability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3503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Word2Vec</a:t>
            </a:r>
            <a:r>
              <a:rPr spc="-50" dirty="0"/>
              <a:t> </a:t>
            </a:r>
            <a:r>
              <a:rPr spc="-5" dirty="0"/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6950319" y="1184254"/>
            <a:ext cx="1390015" cy="368300"/>
          </a:xfrm>
          <a:custGeom>
            <a:avLst/>
            <a:gdLst/>
            <a:ahLst/>
            <a:cxnLst/>
            <a:rect l="l" t="t" r="r" b="b"/>
            <a:pathLst>
              <a:path w="1390015" h="368300">
                <a:moveTo>
                  <a:pt x="1292736" y="0"/>
                </a:moveTo>
                <a:lnTo>
                  <a:pt x="1289016" y="12204"/>
                </a:lnTo>
                <a:lnTo>
                  <a:pt x="1305931" y="20976"/>
                </a:lnTo>
                <a:lnTo>
                  <a:pt x="1320661" y="33747"/>
                </a:lnTo>
                <a:lnTo>
                  <a:pt x="1343562" y="71288"/>
                </a:lnTo>
                <a:lnTo>
                  <a:pt x="1357459" y="122299"/>
                </a:lnTo>
                <a:lnTo>
                  <a:pt x="1362091" y="184249"/>
                </a:lnTo>
                <a:lnTo>
                  <a:pt x="1360933" y="216521"/>
                </a:lnTo>
                <a:lnTo>
                  <a:pt x="1351668" y="272890"/>
                </a:lnTo>
                <a:lnTo>
                  <a:pt x="1333204" y="317725"/>
                </a:lnTo>
                <a:lnTo>
                  <a:pt x="1305931" y="347230"/>
                </a:lnTo>
                <a:lnTo>
                  <a:pt x="1289016" y="355997"/>
                </a:lnTo>
                <a:lnTo>
                  <a:pt x="1292736" y="368200"/>
                </a:lnTo>
                <a:lnTo>
                  <a:pt x="1333850" y="346286"/>
                </a:lnTo>
                <a:lnTo>
                  <a:pt x="1364324" y="304949"/>
                </a:lnTo>
                <a:lnTo>
                  <a:pt x="1383187" y="249213"/>
                </a:lnTo>
                <a:lnTo>
                  <a:pt x="1389475" y="184100"/>
                </a:lnTo>
                <a:lnTo>
                  <a:pt x="1387903" y="150372"/>
                </a:lnTo>
                <a:lnTo>
                  <a:pt x="1375327" y="89948"/>
                </a:lnTo>
                <a:lnTo>
                  <a:pt x="1350417" y="40156"/>
                </a:lnTo>
                <a:lnTo>
                  <a:pt x="1314623" y="8530"/>
                </a:lnTo>
                <a:lnTo>
                  <a:pt x="1292736" y="0"/>
                </a:lnTo>
                <a:close/>
              </a:path>
              <a:path w="1390015" h="368300">
                <a:moveTo>
                  <a:pt x="96738" y="0"/>
                </a:moveTo>
                <a:lnTo>
                  <a:pt x="55624" y="21915"/>
                </a:lnTo>
                <a:lnTo>
                  <a:pt x="25152" y="63252"/>
                </a:lnTo>
                <a:lnTo>
                  <a:pt x="6288" y="118988"/>
                </a:lnTo>
                <a:lnTo>
                  <a:pt x="0" y="184100"/>
                </a:lnTo>
                <a:lnTo>
                  <a:pt x="1572" y="217828"/>
                </a:lnTo>
                <a:lnTo>
                  <a:pt x="14148" y="278253"/>
                </a:lnTo>
                <a:lnTo>
                  <a:pt x="39058" y="328045"/>
                </a:lnTo>
                <a:lnTo>
                  <a:pt x="74851" y="359671"/>
                </a:lnTo>
                <a:lnTo>
                  <a:pt x="96738" y="368200"/>
                </a:lnTo>
                <a:lnTo>
                  <a:pt x="100459" y="355997"/>
                </a:lnTo>
                <a:lnTo>
                  <a:pt x="83543" y="347230"/>
                </a:lnTo>
                <a:lnTo>
                  <a:pt x="68814" y="334472"/>
                </a:lnTo>
                <a:lnTo>
                  <a:pt x="45913" y="296986"/>
                </a:lnTo>
                <a:lnTo>
                  <a:pt x="32017" y="246069"/>
                </a:lnTo>
                <a:lnTo>
                  <a:pt x="27390" y="184100"/>
                </a:lnTo>
                <a:lnTo>
                  <a:pt x="28543" y="151907"/>
                </a:lnTo>
                <a:lnTo>
                  <a:pt x="37807" y="95426"/>
                </a:lnTo>
                <a:lnTo>
                  <a:pt x="56270" y="50518"/>
                </a:lnTo>
                <a:lnTo>
                  <a:pt x="83543" y="20976"/>
                </a:lnTo>
                <a:lnTo>
                  <a:pt x="100459" y="12204"/>
                </a:lnTo>
                <a:lnTo>
                  <a:pt x="9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840" y="1136396"/>
            <a:ext cx="7868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67665" algn="l"/>
                <a:tab pos="368300" algn="l"/>
                <a:tab pos="6689090" algn="l"/>
              </a:tabLst>
            </a:pPr>
            <a:r>
              <a:rPr sz="2400" spc="-5" dirty="0">
                <a:latin typeface="Cambria Math"/>
                <a:cs typeface="Cambria Math"/>
              </a:rPr>
              <a:t>Example windows and </a:t>
            </a:r>
            <a:r>
              <a:rPr sz="2400" dirty="0">
                <a:latin typeface="Cambria Math"/>
                <a:cs typeface="Cambria Math"/>
              </a:rPr>
              <a:t>process </a:t>
            </a:r>
            <a:r>
              <a:rPr sz="2400" spc="-5" dirty="0">
                <a:latin typeface="Cambria Math"/>
                <a:cs typeface="Cambria Math"/>
              </a:rPr>
              <a:t>for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computing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𝑃	</a:t>
            </a:r>
            <a:r>
              <a:rPr sz="2400" spc="95" dirty="0">
                <a:latin typeface="Cambria Math"/>
                <a:cs typeface="Cambria Math"/>
              </a:rPr>
              <a:t>𝑤</a:t>
            </a:r>
            <a:r>
              <a:rPr sz="2700" spc="142" baseline="-15432" dirty="0">
                <a:latin typeface="Cambria Math"/>
                <a:cs typeface="Cambria Math"/>
              </a:rPr>
              <a:t>89: </a:t>
            </a:r>
            <a:r>
              <a:rPr sz="2400" dirty="0">
                <a:latin typeface="Cambria Math"/>
                <a:cs typeface="Cambria Math"/>
              </a:rPr>
              <a:t>|</a:t>
            </a:r>
            <a:r>
              <a:rPr sz="2400" spc="95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700" spc="-217" baseline="-15432" dirty="0">
                <a:latin typeface="Cambria Math"/>
                <a:cs typeface="Cambria Math"/>
              </a:rPr>
              <a:t>8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2436" y="3672838"/>
            <a:ext cx="3581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5059" y="3661408"/>
            <a:ext cx="7848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crises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3959" y="3669029"/>
            <a:ext cx="998219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35"/>
              </a:spcBef>
            </a:pPr>
            <a:r>
              <a:rPr sz="2000" i="1" spc="-5" dirty="0">
                <a:latin typeface="Calibri"/>
                <a:cs typeface="Calibri"/>
              </a:rPr>
              <a:t>banking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4279" y="3669029"/>
            <a:ext cx="967740" cy="388620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984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235"/>
              </a:spcBef>
            </a:pPr>
            <a:r>
              <a:rPr sz="2000" i="1" spc="-15" dirty="0">
                <a:latin typeface="Calibri"/>
                <a:cs typeface="Calibri"/>
              </a:rPr>
              <a:t>into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9820" y="3661408"/>
            <a:ext cx="9753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turning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2040" y="3661408"/>
            <a:ext cx="115062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problems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142" y="3676647"/>
            <a:ext cx="34290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80936" y="3672838"/>
            <a:ext cx="48768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85457" y="4168137"/>
            <a:ext cx="2296160" cy="160020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3310" y="4202424"/>
            <a:ext cx="2019300" cy="16764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02516" y="4355083"/>
            <a:ext cx="56153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  <a:tabLst>
                <a:tab pos="2252345" algn="l"/>
                <a:tab pos="3541395" algn="l"/>
              </a:tabLst>
            </a:pPr>
            <a:r>
              <a:rPr sz="1800" spc="-5" dirty="0">
                <a:latin typeface="Calibri"/>
                <a:cs typeface="Calibri"/>
              </a:rPr>
              <a:t>outside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context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	</a:t>
            </a:r>
            <a:r>
              <a:rPr sz="2700" spc="-15" baseline="1543" dirty="0">
                <a:latin typeface="Calibri"/>
                <a:cs typeface="Calibri"/>
              </a:rPr>
              <a:t>center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spc="-22" baseline="1543" dirty="0">
                <a:latin typeface="Calibri"/>
                <a:cs typeface="Calibri"/>
              </a:rPr>
              <a:t>word	</a:t>
            </a:r>
            <a:r>
              <a:rPr sz="1800" spc="-5" dirty="0">
                <a:latin typeface="Calibri"/>
                <a:cs typeface="Calibri"/>
              </a:rPr>
              <a:t>outside </a:t>
            </a:r>
            <a:r>
              <a:rPr sz="1800" spc="-15" dirty="0">
                <a:latin typeface="Calibri"/>
                <a:cs typeface="Calibri"/>
              </a:rPr>
              <a:t>context </a:t>
            </a:r>
            <a:r>
              <a:rPr sz="1800" spc="-10" dirty="0">
                <a:latin typeface="Calibri"/>
                <a:cs typeface="Calibri"/>
              </a:rPr>
              <a:t>words 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	</a:t>
            </a:r>
            <a:r>
              <a:rPr sz="2700" spc="-15" baseline="1543" dirty="0">
                <a:latin typeface="Calibri"/>
                <a:cs typeface="Calibri"/>
              </a:rPr>
              <a:t>at</a:t>
            </a:r>
            <a:r>
              <a:rPr sz="2700" spc="7" baseline="1543" dirty="0">
                <a:latin typeface="Calibri"/>
                <a:cs typeface="Calibri"/>
              </a:rPr>
              <a:t> </a:t>
            </a:r>
            <a:r>
              <a:rPr sz="2700" spc="-7" baseline="1543" dirty="0">
                <a:latin typeface="Calibri"/>
                <a:cs typeface="Calibri"/>
              </a:rPr>
              <a:t>position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i="1" baseline="1543" dirty="0">
                <a:latin typeface="Calibri"/>
                <a:cs typeface="Calibri"/>
              </a:rPr>
              <a:t>t	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dirty="0"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48097" y="4183373"/>
            <a:ext cx="800100" cy="1524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453" y="2692948"/>
            <a:ext cx="5317948" cy="98283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581715" y="3090164"/>
            <a:ext cx="1191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𝑃 </a:t>
            </a:r>
            <a:r>
              <a:rPr sz="1800" spc="-45" dirty="0">
                <a:latin typeface="Cambria Math"/>
                <a:cs typeface="Cambria Math"/>
              </a:rPr>
              <a:t>𝑤</a:t>
            </a:r>
            <a:r>
              <a:rPr sz="1950" spc="-67" baseline="-17094" dirty="0">
                <a:latin typeface="Cambria Math"/>
                <a:cs typeface="Cambria Math"/>
              </a:rPr>
              <a:t>89&lt;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80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7094" dirty="0">
                <a:latin typeface="Cambria Math"/>
                <a:cs typeface="Cambria Math"/>
              </a:rPr>
              <a:t>8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5874485" y="2623820"/>
            <a:ext cx="1191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𝑃 </a:t>
            </a:r>
            <a:r>
              <a:rPr sz="1800" spc="-45" dirty="0">
                <a:latin typeface="Cambria Math"/>
                <a:cs typeface="Cambria Math"/>
              </a:rPr>
              <a:t>𝑤</a:t>
            </a:r>
            <a:r>
              <a:rPr sz="1950" spc="-67" baseline="-14957" dirty="0">
                <a:latin typeface="Cambria Math"/>
                <a:cs typeface="Cambria Math"/>
              </a:rPr>
              <a:t>89=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75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2379" y="2623820"/>
            <a:ext cx="2078355" cy="77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𝑃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8&gt;=</a:t>
            </a:r>
            <a:r>
              <a:rPr sz="1950" spc="9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</a:t>
            </a:r>
            <a:endParaRPr sz="1950" baseline="-14957">
              <a:latin typeface="Cambria Math"/>
              <a:cs typeface="Cambria Math"/>
            </a:endParaRPr>
          </a:p>
          <a:p>
            <a:pPr marL="924560">
              <a:lnSpc>
                <a:spcPct val="100000"/>
              </a:lnSpc>
              <a:spcBef>
                <a:spcPts val="1585"/>
              </a:spcBef>
            </a:pPr>
            <a:r>
              <a:rPr sz="1800" dirty="0">
                <a:latin typeface="Cambria Math"/>
                <a:cs typeface="Cambria Math"/>
              </a:rPr>
              <a:t>𝑃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8&gt;&lt;</a:t>
            </a:r>
            <a:r>
              <a:rPr sz="1950" spc="9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120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3503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Word2Vec</a:t>
            </a:r>
            <a:r>
              <a:rPr spc="-50" dirty="0"/>
              <a:t> </a:t>
            </a:r>
            <a:r>
              <a:rPr spc="-5" dirty="0"/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6950319" y="1184254"/>
            <a:ext cx="1390015" cy="368300"/>
          </a:xfrm>
          <a:custGeom>
            <a:avLst/>
            <a:gdLst/>
            <a:ahLst/>
            <a:cxnLst/>
            <a:rect l="l" t="t" r="r" b="b"/>
            <a:pathLst>
              <a:path w="1390015" h="368300">
                <a:moveTo>
                  <a:pt x="1292736" y="0"/>
                </a:moveTo>
                <a:lnTo>
                  <a:pt x="1289016" y="12204"/>
                </a:lnTo>
                <a:lnTo>
                  <a:pt x="1305931" y="20976"/>
                </a:lnTo>
                <a:lnTo>
                  <a:pt x="1320661" y="33747"/>
                </a:lnTo>
                <a:lnTo>
                  <a:pt x="1343562" y="71288"/>
                </a:lnTo>
                <a:lnTo>
                  <a:pt x="1357459" y="122299"/>
                </a:lnTo>
                <a:lnTo>
                  <a:pt x="1362091" y="184249"/>
                </a:lnTo>
                <a:lnTo>
                  <a:pt x="1360933" y="216521"/>
                </a:lnTo>
                <a:lnTo>
                  <a:pt x="1351668" y="272890"/>
                </a:lnTo>
                <a:lnTo>
                  <a:pt x="1333204" y="317725"/>
                </a:lnTo>
                <a:lnTo>
                  <a:pt x="1305931" y="347230"/>
                </a:lnTo>
                <a:lnTo>
                  <a:pt x="1289016" y="355997"/>
                </a:lnTo>
                <a:lnTo>
                  <a:pt x="1292736" y="368200"/>
                </a:lnTo>
                <a:lnTo>
                  <a:pt x="1333850" y="346286"/>
                </a:lnTo>
                <a:lnTo>
                  <a:pt x="1364324" y="304949"/>
                </a:lnTo>
                <a:lnTo>
                  <a:pt x="1383187" y="249213"/>
                </a:lnTo>
                <a:lnTo>
                  <a:pt x="1389475" y="184100"/>
                </a:lnTo>
                <a:lnTo>
                  <a:pt x="1387903" y="150372"/>
                </a:lnTo>
                <a:lnTo>
                  <a:pt x="1375327" y="89948"/>
                </a:lnTo>
                <a:lnTo>
                  <a:pt x="1350417" y="40156"/>
                </a:lnTo>
                <a:lnTo>
                  <a:pt x="1314623" y="8530"/>
                </a:lnTo>
                <a:lnTo>
                  <a:pt x="1292736" y="0"/>
                </a:lnTo>
                <a:close/>
              </a:path>
              <a:path w="1390015" h="368300">
                <a:moveTo>
                  <a:pt x="96738" y="0"/>
                </a:moveTo>
                <a:lnTo>
                  <a:pt x="55624" y="21915"/>
                </a:lnTo>
                <a:lnTo>
                  <a:pt x="25152" y="63252"/>
                </a:lnTo>
                <a:lnTo>
                  <a:pt x="6288" y="118988"/>
                </a:lnTo>
                <a:lnTo>
                  <a:pt x="0" y="184100"/>
                </a:lnTo>
                <a:lnTo>
                  <a:pt x="1572" y="217828"/>
                </a:lnTo>
                <a:lnTo>
                  <a:pt x="14148" y="278253"/>
                </a:lnTo>
                <a:lnTo>
                  <a:pt x="39058" y="328045"/>
                </a:lnTo>
                <a:lnTo>
                  <a:pt x="74851" y="359671"/>
                </a:lnTo>
                <a:lnTo>
                  <a:pt x="96738" y="368200"/>
                </a:lnTo>
                <a:lnTo>
                  <a:pt x="100459" y="355997"/>
                </a:lnTo>
                <a:lnTo>
                  <a:pt x="83543" y="347230"/>
                </a:lnTo>
                <a:lnTo>
                  <a:pt x="68814" y="334472"/>
                </a:lnTo>
                <a:lnTo>
                  <a:pt x="45913" y="296986"/>
                </a:lnTo>
                <a:lnTo>
                  <a:pt x="32017" y="246069"/>
                </a:lnTo>
                <a:lnTo>
                  <a:pt x="27390" y="184100"/>
                </a:lnTo>
                <a:lnTo>
                  <a:pt x="28543" y="151907"/>
                </a:lnTo>
                <a:lnTo>
                  <a:pt x="37807" y="95426"/>
                </a:lnTo>
                <a:lnTo>
                  <a:pt x="56270" y="50518"/>
                </a:lnTo>
                <a:lnTo>
                  <a:pt x="83543" y="20976"/>
                </a:lnTo>
                <a:lnTo>
                  <a:pt x="100459" y="12204"/>
                </a:lnTo>
                <a:lnTo>
                  <a:pt x="9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840" y="1136396"/>
            <a:ext cx="7868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67665" algn="l"/>
                <a:tab pos="368300" algn="l"/>
                <a:tab pos="6689090" algn="l"/>
              </a:tabLst>
            </a:pPr>
            <a:r>
              <a:rPr sz="2400" spc="-5" dirty="0">
                <a:latin typeface="Cambria Math"/>
                <a:cs typeface="Cambria Math"/>
              </a:rPr>
              <a:t>Example windows and </a:t>
            </a:r>
            <a:r>
              <a:rPr sz="2400" dirty="0">
                <a:latin typeface="Cambria Math"/>
                <a:cs typeface="Cambria Math"/>
              </a:rPr>
              <a:t>process </a:t>
            </a:r>
            <a:r>
              <a:rPr sz="2400" spc="-5" dirty="0">
                <a:latin typeface="Cambria Math"/>
                <a:cs typeface="Cambria Math"/>
              </a:rPr>
              <a:t>for</a:t>
            </a:r>
            <a:r>
              <a:rPr sz="2400" spc="6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computing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𝑃	</a:t>
            </a:r>
            <a:r>
              <a:rPr sz="2400" spc="95" dirty="0">
                <a:latin typeface="Cambria Math"/>
                <a:cs typeface="Cambria Math"/>
              </a:rPr>
              <a:t>𝑤</a:t>
            </a:r>
            <a:r>
              <a:rPr sz="2700" spc="142" baseline="-15432" dirty="0">
                <a:latin typeface="Cambria Math"/>
                <a:cs typeface="Cambria Math"/>
              </a:rPr>
              <a:t>89: </a:t>
            </a:r>
            <a:r>
              <a:rPr sz="2400" dirty="0">
                <a:latin typeface="Cambria Math"/>
                <a:cs typeface="Cambria Math"/>
              </a:rPr>
              <a:t>|</a:t>
            </a:r>
            <a:r>
              <a:rPr sz="2400" spc="95" dirty="0">
                <a:latin typeface="Cambria Math"/>
                <a:cs typeface="Cambria Math"/>
              </a:rPr>
              <a:t> </a:t>
            </a:r>
            <a:r>
              <a:rPr sz="2400" spc="-145" dirty="0">
                <a:latin typeface="Cambria Math"/>
                <a:cs typeface="Cambria Math"/>
              </a:rPr>
              <a:t>𝑤</a:t>
            </a:r>
            <a:r>
              <a:rPr sz="2700" spc="-217" baseline="-15432" dirty="0">
                <a:latin typeface="Cambria Math"/>
                <a:cs typeface="Cambria Math"/>
              </a:rPr>
              <a:t>8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52436" y="3672838"/>
            <a:ext cx="3581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5059" y="3661408"/>
            <a:ext cx="7848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crises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13959" y="3669029"/>
            <a:ext cx="998219" cy="388620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98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35"/>
              </a:spcBef>
            </a:pPr>
            <a:r>
              <a:rPr sz="2000" i="1" spc="-5" dirty="0">
                <a:latin typeface="Calibri"/>
                <a:cs typeface="Calibri"/>
              </a:rPr>
              <a:t>banking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4279" y="3669029"/>
            <a:ext cx="9677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235"/>
              </a:spcBef>
            </a:pPr>
            <a:r>
              <a:rPr sz="2000" i="1" spc="-15" dirty="0">
                <a:latin typeface="Calibri"/>
                <a:cs typeface="Calibri"/>
              </a:rPr>
              <a:t>into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9820" y="3661408"/>
            <a:ext cx="9753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turning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2040" y="3661408"/>
            <a:ext cx="115062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problems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142" y="3676647"/>
            <a:ext cx="34290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80936" y="3672838"/>
            <a:ext cx="48768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9822" y="4229340"/>
            <a:ext cx="2296160" cy="160020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77676" y="4290056"/>
            <a:ext cx="1391285" cy="141605"/>
          </a:xfrm>
          <a:custGeom>
            <a:avLst/>
            <a:gdLst/>
            <a:ahLst/>
            <a:cxnLst/>
            <a:rect l="l" t="t" r="r" b="b"/>
            <a:pathLst>
              <a:path w="1391284" h="141604">
                <a:moveTo>
                  <a:pt x="1390943" y="1"/>
                </a:moveTo>
                <a:lnTo>
                  <a:pt x="1390018" y="27484"/>
                </a:lnTo>
                <a:lnTo>
                  <a:pt x="1387496" y="49927"/>
                </a:lnTo>
                <a:lnTo>
                  <a:pt x="1383755" y="65059"/>
                </a:lnTo>
                <a:lnTo>
                  <a:pt x="1379175" y="70607"/>
                </a:lnTo>
                <a:lnTo>
                  <a:pt x="696694" y="70606"/>
                </a:lnTo>
                <a:lnTo>
                  <a:pt x="692114" y="76154"/>
                </a:lnTo>
                <a:lnTo>
                  <a:pt x="688373" y="91286"/>
                </a:lnTo>
                <a:lnTo>
                  <a:pt x="685851" y="113729"/>
                </a:lnTo>
                <a:lnTo>
                  <a:pt x="684926" y="141212"/>
                </a:lnTo>
                <a:lnTo>
                  <a:pt x="684002" y="113729"/>
                </a:lnTo>
                <a:lnTo>
                  <a:pt x="681480" y="91286"/>
                </a:lnTo>
                <a:lnTo>
                  <a:pt x="677739" y="76154"/>
                </a:lnTo>
                <a:lnTo>
                  <a:pt x="673159" y="70606"/>
                </a:lnTo>
                <a:lnTo>
                  <a:pt x="11767" y="70606"/>
                </a:lnTo>
                <a:lnTo>
                  <a:pt x="7187" y="65057"/>
                </a:lnTo>
                <a:lnTo>
                  <a:pt x="3446" y="49926"/>
                </a:lnTo>
                <a:lnTo>
                  <a:pt x="924" y="2748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56881" y="4416044"/>
            <a:ext cx="56153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  <a:tabLst>
                <a:tab pos="2252345" algn="l"/>
                <a:tab pos="3541395" algn="l"/>
              </a:tabLst>
            </a:pPr>
            <a:r>
              <a:rPr sz="1800" spc="-5" dirty="0">
                <a:latin typeface="Calibri"/>
                <a:cs typeface="Calibri"/>
              </a:rPr>
              <a:t>outside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context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	</a:t>
            </a:r>
            <a:r>
              <a:rPr sz="2700" spc="-15" baseline="1543" dirty="0">
                <a:latin typeface="Calibri"/>
                <a:cs typeface="Calibri"/>
              </a:rPr>
              <a:t>center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spc="-22" baseline="1543" dirty="0">
                <a:latin typeface="Calibri"/>
                <a:cs typeface="Calibri"/>
              </a:rPr>
              <a:t>word	</a:t>
            </a:r>
            <a:r>
              <a:rPr sz="1800" spc="-5" dirty="0">
                <a:latin typeface="Calibri"/>
                <a:cs typeface="Calibri"/>
              </a:rPr>
              <a:t>outside </a:t>
            </a:r>
            <a:r>
              <a:rPr sz="1800" spc="-15" dirty="0">
                <a:latin typeface="Calibri"/>
                <a:cs typeface="Calibri"/>
              </a:rPr>
              <a:t>context </a:t>
            </a:r>
            <a:r>
              <a:rPr sz="1800" spc="-10" dirty="0">
                <a:latin typeface="Calibri"/>
                <a:cs typeface="Calibri"/>
              </a:rPr>
              <a:t>words 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	</a:t>
            </a:r>
            <a:r>
              <a:rPr sz="2700" spc="-15" baseline="1543" dirty="0">
                <a:latin typeface="Calibri"/>
                <a:cs typeface="Calibri"/>
              </a:rPr>
              <a:t>at</a:t>
            </a:r>
            <a:r>
              <a:rPr sz="2700" spc="7" baseline="1543" dirty="0">
                <a:latin typeface="Calibri"/>
                <a:cs typeface="Calibri"/>
              </a:rPr>
              <a:t> </a:t>
            </a:r>
            <a:r>
              <a:rPr sz="2700" spc="-7" baseline="1543" dirty="0">
                <a:latin typeface="Calibri"/>
                <a:cs typeface="Calibri"/>
              </a:rPr>
              <a:t>position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baseline="1543" dirty="0">
                <a:latin typeface="Calibri"/>
                <a:cs typeface="Calibri"/>
              </a:rPr>
              <a:t>t	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dirty="0"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02463" y="4229343"/>
            <a:ext cx="909955" cy="167640"/>
          </a:xfrm>
          <a:custGeom>
            <a:avLst/>
            <a:gdLst/>
            <a:ahLst/>
            <a:cxnLst/>
            <a:rect l="l" t="t" r="r" b="b"/>
            <a:pathLst>
              <a:path w="909954" h="167639">
                <a:moveTo>
                  <a:pt x="909719" y="0"/>
                </a:moveTo>
                <a:lnTo>
                  <a:pt x="908621" y="32625"/>
                </a:lnTo>
                <a:lnTo>
                  <a:pt x="905627" y="59267"/>
                </a:lnTo>
                <a:lnTo>
                  <a:pt x="901187" y="77230"/>
                </a:lnTo>
                <a:lnTo>
                  <a:pt x="895749" y="83817"/>
                </a:lnTo>
                <a:lnTo>
                  <a:pt x="461933" y="83817"/>
                </a:lnTo>
                <a:lnTo>
                  <a:pt x="456495" y="90403"/>
                </a:lnTo>
                <a:lnTo>
                  <a:pt x="452055" y="108366"/>
                </a:lnTo>
                <a:lnTo>
                  <a:pt x="449061" y="135008"/>
                </a:lnTo>
                <a:lnTo>
                  <a:pt x="447964" y="167634"/>
                </a:lnTo>
                <a:lnTo>
                  <a:pt x="446866" y="135008"/>
                </a:lnTo>
                <a:lnTo>
                  <a:pt x="443872" y="108366"/>
                </a:lnTo>
                <a:lnTo>
                  <a:pt x="439432" y="90403"/>
                </a:lnTo>
                <a:lnTo>
                  <a:pt x="433994" y="83817"/>
                </a:lnTo>
                <a:lnTo>
                  <a:pt x="13969" y="83817"/>
                </a:lnTo>
                <a:lnTo>
                  <a:pt x="8531" y="77230"/>
                </a:lnTo>
                <a:lnTo>
                  <a:pt x="4091" y="59267"/>
                </a:lnTo>
                <a:lnTo>
                  <a:pt x="1097" y="3262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8486" y="2685332"/>
            <a:ext cx="4937412" cy="99045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861748" y="2623820"/>
            <a:ext cx="210375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99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𝑃 </a:t>
            </a:r>
            <a:r>
              <a:rPr sz="1800" spc="-45" dirty="0">
                <a:latin typeface="Cambria Math"/>
                <a:cs typeface="Cambria Math"/>
              </a:rPr>
              <a:t>𝑤</a:t>
            </a:r>
            <a:r>
              <a:rPr sz="1950" spc="-67" baseline="-14957" dirty="0">
                <a:latin typeface="Cambria Math"/>
                <a:cs typeface="Cambria Math"/>
              </a:rPr>
              <a:t>89=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75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latin typeface="Cambria Math"/>
                <a:cs typeface="Cambria Math"/>
              </a:rPr>
              <a:t>𝑃 </a:t>
            </a:r>
            <a:r>
              <a:rPr sz="1800" spc="-45" dirty="0">
                <a:latin typeface="Cambria Math"/>
                <a:cs typeface="Cambria Math"/>
              </a:rPr>
              <a:t>𝑤</a:t>
            </a:r>
            <a:r>
              <a:rPr sz="1950" spc="-67" baseline="-17094" dirty="0">
                <a:latin typeface="Cambria Math"/>
                <a:cs typeface="Cambria Math"/>
              </a:rPr>
              <a:t>89&lt;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7094" dirty="0">
                <a:latin typeface="Cambria Math"/>
                <a:cs typeface="Cambria Math"/>
              </a:rPr>
              <a:t>8</a:t>
            </a:r>
            <a:endParaRPr sz="1950" baseline="-17094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2920032" y="2614676"/>
            <a:ext cx="2070735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𝑃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8&gt;=</a:t>
            </a:r>
            <a:r>
              <a:rPr sz="1950" spc="9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65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</a:t>
            </a:r>
            <a:endParaRPr sz="1950" baseline="-14957">
              <a:latin typeface="Cambria Math"/>
              <a:cs typeface="Cambria Math"/>
            </a:endParaRPr>
          </a:p>
          <a:p>
            <a:pPr marL="916940">
              <a:lnSpc>
                <a:spcPct val="100000"/>
              </a:lnSpc>
              <a:spcBef>
                <a:spcPts val="1655"/>
              </a:spcBef>
            </a:pPr>
            <a:r>
              <a:rPr sz="1800" dirty="0">
                <a:latin typeface="Cambria Math"/>
                <a:cs typeface="Cambria Math"/>
              </a:rPr>
              <a:t>𝑃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8&gt;&lt;</a:t>
            </a:r>
            <a:r>
              <a:rPr sz="1950" spc="97" baseline="-1495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|</a:t>
            </a:r>
            <a:r>
              <a:rPr sz="1800" spc="-120" dirty="0">
                <a:latin typeface="Cambria Math"/>
                <a:cs typeface="Cambria Math"/>
              </a:rPr>
              <a:t> </a:t>
            </a:r>
            <a:r>
              <a:rPr sz="1800" spc="-110" dirty="0">
                <a:latin typeface="Cambria Math"/>
                <a:cs typeface="Cambria Math"/>
              </a:rPr>
              <a:t>𝑤</a:t>
            </a:r>
            <a:r>
              <a:rPr sz="1950" spc="-165" baseline="-14957" dirty="0">
                <a:latin typeface="Cambria Math"/>
                <a:cs typeface="Cambria Math"/>
              </a:rPr>
              <a:t>8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008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Word2vec: objective</a:t>
            </a:r>
            <a:r>
              <a:rPr spc="-20" dirty="0"/>
              <a:t> </a:t>
            </a:r>
            <a:r>
              <a:rPr spc="-5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840" y="889507"/>
            <a:ext cx="7559675" cy="1028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5400" marR="177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position </a:t>
            </a:r>
            <a:r>
              <a:rPr sz="2400" dirty="0">
                <a:latin typeface="Cambria Math"/>
                <a:cs typeface="Cambria Math"/>
              </a:rPr>
              <a:t>𝑡 = </a:t>
            </a:r>
            <a:r>
              <a:rPr sz="2400" spc="-5" dirty="0">
                <a:latin typeface="Cambria Math"/>
                <a:cs typeface="Cambria Math"/>
              </a:rPr>
              <a:t>1, </a:t>
            </a:r>
            <a:r>
              <a:rPr sz="2400" dirty="0">
                <a:latin typeface="Cambria Math"/>
                <a:cs typeface="Cambria Math"/>
              </a:rPr>
              <a:t>… , </a:t>
            </a:r>
            <a:r>
              <a:rPr sz="2400" spc="20" dirty="0">
                <a:latin typeface="Cambria Math"/>
                <a:cs typeface="Cambria Math"/>
              </a:rPr>
              <a:t>𝑇</a:t>
            </a:r>
            <a:r>
              <a:rPr sz="2400" spc="2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predict context words within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 </a:t>
            </a:r>
            <a:r>
              <a:rPr sz="2400" spc="-5" dirty="0">
                <a:latin typeface="Calibri"/>
                <a:cs typeface="Calibri"/>
              </a:rPr>
              <a:t>window of </a:t>
            </a:r>
            <a:r>
              <a:rPr sz="2400" dirty="0">
                <a:latin typeface="Calibri"/>
                <a:cs typeface="Calibri"/>
              </a:rPr>
              <a:t>fixed </a:t>
            </a:r>
            <a:r>
              <a:rPr sz="2400" spc="-5" dirty="0">
                <a:latin typeface="Calibri"/>
                <a:cs typeface="Calibri"/>
              </a:rPr>
              <a:t>size </a:t>
            </a:r>
            <a:r>
              <a:rPr sz="2400" i="1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" dirty="0">
                <a:latin typeface="Calibri"/>
                <a:cs typeface="Calibri"/>
              </a:rPr>
              <a:t>given </a:t>
            </a:r>
            <a:r>
              <a:rPr sz="2400" dirty="0">
                <a:latin typeface="Calibri"/>
                <a:cs typeface="Calibri"/>
              </a:rPr>
              <a:t>center </a:t>
            </a:r>
            <a:r>
              <a:rPr sz="2400" spc="-5" dirty="0">
                <a:latin typeface="Calibri"/>
                <a:cs typeface="Calibri"/>
              </a:rPr>
              <a:t>word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70" dirty="0">
                <a:latin typeface="Cambria Math"/>
                <a:cs typeface="Cambria Math"/>
              </a:rPr>
              <a:t>𝑤</a:t>
            </a:r>
            <a:r>
              <a:rPr sz="2700" spc="104" baseline="-15432" dirty="0">
                <a:latin typeface="Cambria Math"/>
                <a:cs typeface="Cambria Math"/>
              </a:rPr>
              <a:t>:</a:t>
            </a:r>
            <a:r>
              <a:rPr sz="2400" spc="7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R="1185545" algn="ctr">
              <a:lnSpc>
                <a:spcPts val="2110"/>
              </a:lnSpc>
            </a:pPr>
            <a:r>
              <a:rPr sz="1800" spc="520" dirty="0">
                <a:latin typeface="Cambria Math"/>
                <a:cs typeface="Cambria Math"/>
              </a:rPr>
              <a:t>I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2212" y="2084249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4" h="282575">
                <a:moveTo>
                  <a:pt x="289779" y="0"/>
                </a:moveTo>
                <a:lnTo>
                  <a:pt x="285761" y="11459"/>
                </a:lnTo>
                <a:lnTo>
                  <a:pt x="302104" y="18552"/>
                </a:lnTo>
                <a:lnTo>
                  <a:pt x="316159" y="28370"/>
                </a:lnTo>
                <a:lnTo>
                  <a:pt x="344697" y="73878"/>
                </a:lnTo>
                <a:lnTo>
                  <a:pt x="353031" y="115662"/>
                </a:lnTo>
                <a:lnTo>
                  <a:pt x="354073" y="139749"/>
                </a:lnTo>
                <a:lnTo>
                  <a:pt x="353027" y="164650"/>
                </a:lnTo>
                <a:lnTo>
                  <a:pt x="344655" y="207587"/>
                </a:lnTo>
                <a:lnTo>
                  <a:pt x="316177" y="253825"/>
                </a:lnTo>
                <a:lnTo>
                  <a:pt x="286208" y="270866"/>
                </a:lnTo>
                <a:lnTo>
                  <a:pt x="289779" y="282326"/>
                </a:lnTo>
                <a:lnTo>
                  <a:pt x="328289" y="264262"/>
                </a:lnTo>
                <a:lnTo>
                  <a:pt x="356603" y="232990"/>
                </a:lnTo>
                <a:lnTo>
                  <a:pt x="374016" y="191113"/>
                </a:lnTo>
                <a:lnTo>
                  <a:pt x="379821" y="141237"/>
                </a:lnTo>
                <a:lnTo>
                  <a:pt x="378365" y="115355"/>
                </a:lnTo>
                <a:lnTo>
                  <a:pt x="366719" y="69479"/>
                </a:lnTo>
                <a:lnTo>
                  <a:pt x="343623" y="32132"/>
                </a:lnTo>
                <a:lnTo>
                  <a:pt x="310248" y="7389"/>
                </a:lnTo>
                <a:lnTo>
                  <a:pt x="289779" y="0"/>
                </a:lnTo>
                <a:close/>
              </a:path>
              <a:path w="380364" h="282575">
                <a:moveTo>
                  <a:pt x="90040" y="0"/>
                </a:moveTo>
                <a:lnTo>
                  <a:pt x="51624" y="18100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9327" y="2017267"/>
            <a:ext cx="2087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02460" algn="l"/>
              </a:tabLst>
            </a:pPr>
            <a:r>
              <a:rPr sz="2400" dirty="0">
                <a:solidFill>
                  <a:srgbClr val="BB57BE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i</a:t>
            </a:r>
            <a:r>
              <a:rPr sz="2400" spc="-85" dirty="0">
                <a:solidFill>
                  <a:srgbClr val="BB57BE"/>
                </a:solidFill>
                <a:latin typeface="Calibri"/>
                <a:cs typeface="Calibri"/>
              </a:rPr>
              <a:t>k</a:t>
            </a:r>
            <a:r>
              <a:rPr sz="2400" spc="5" dirty="0">
                <a:solidFill>
                  <a:srgbClr val="BB57BE"/>
                </a:solidFill>
                <a:latin typeface="Calibri"/>
                <a:cs typeface="Calibri"/>
              </a:rPr>
              <a:t>e</a:t>
            </a:r>
            <a:r>
              <a:rPr sz="2400" dirty="0">
                <a:solidFill>
                  <a:srgbClr val="BB57BE"/>
                </a:solidFill>
                <a:latin typeface="Calibri"/>
                <a:cs typeface="Calibri"/>
              </a:rPr>
              <a:t>l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BB57BE"/>
                </a:solidFill>
                <a:latin typeface="Calibri"/>
                <a:cs typeface="Calibri"/>
              </a:rPr>
              <a:t>h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oo</a:t>
            </a:r>
            <a:r>
              <a:rPr sz="2400" dirty="0">
                <a:solidFill>
                  <a:srgbClr val="BB57BE"/>
                </a:solidFill>
                <a:latin typeface="Calibri"/>
                <a:cs typeface="Calibri"/>
              </a:rPr>
              <a:t>d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B57BE"/>
                </a:solidFill>
                <a:latin typeface="Calibri"/>
                <a:cs typeface="Calibri"/>
              </a:rPr>
              <a:t>= </a:t>
            </a:r>
            <a:r>
              <a:rPr sz="2400" spc="-18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3600" baseline="3472" dirty="0">
                <a:latin typeface="Cambria Math"/>
                <a:cs typeface="Cambria Math"/>
              </a:rPr>
              <a:t>𝐿	𝜃</a:t>
            </a:r>
            <a:endParaRPr sz="3600" baseline="3472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0755" y="1865883"/>
            <a:ext cx="1827530" cy="114935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  <a:tabLst>
                <a:tab pos="1093470" algn="l"/>
              </a:tabLst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2155" dirty="0">
                <a:latin typeface="Cambria Math"/>
                <a:cs typeface="Cambria Math"/>
              </a:rPr>
              <a:t>G	G</a:t>
            </a:r>
            <a:endParaRPr sz="2400">
              <a:latin typeface="Cambria Math"/>
              <a:cs typeface="Cambria Math"/>
            </a:endParaRPr>
          </a:p>
          <a:p>
            <a:pPr marL="356235">
              <a:lnSpc>
                <a:spcPts val="2090"/>
              </a:lnSpc>
              <a:spcBef>
                <a:spcPts val="765"/>
              </a:spcBef>
            </a:pPr>
            <a:r>
              <a:rPr sz="1800" spc="-150" dirty="0">
                <a:latin typeface="Cambria Math"/>
                <a:cs typeface="Cambria Math"/>
              </a:rPr>
              <a:t>8H&lt;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2700" spc="622" baseline="3086" dirty="0">
                <a:latin typeface="Cambria Math"/>
                <a:cs typeface="Cambria Math"/>
              </a:rPr>
              <a:t>&gt;JK:KJ</a:t>
            </a:r>
            <a:endParaRPr sz="2700" baseline="3086">
              <a:latin typeface="Cambria Math"/>
              <a:cs typeface="Cambria Math"/>
            </a:endParaRPr>
          </a:p>
          <a:p>
            <a:pPr marL="1122045">
              <a:lnSpc>
                <a:spcPts val="2090"/>
              </a:lnSpc>
            </a:pPr>
            <a:r>
              <a:rPr sz="1800" spc="95" dirty="0">
                <a:latin typeface="Cambria Math"/>
                <a:cs typeface="Cambria Math"/>
              </a:rPr>
              <a:t>:LM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86975" y="2041284"/>
            <a:ext cx="1701800" cy="368300"/>
          </a:xfrm>
          <a:custGeom>
            <a:avLst/>
            <a:gdLst/>
            <a:ahLst/>
            <a:cxnLst/>
            <a:rect l="l" t="t" r="r" b="b"/>
            <a:pathLst>
              <a:path w="1701800" h="368300">
                <a:moveTo>
                  <a:pt x="1604902" y="0"/>
                </a:moveTo>
                <a:lnTo>
                  <a:pt x="1601182" y="12203"/>
                </a:lnTo>
                <a:lnTo>
                  <a:pt x="1618097" y="20975"/>
                </a:lnTo>
                <a:lnTo>
                  <a:pt x="1632827" y="33747"/>
                </a:lnTo>
                <a:lnTo>
                  <a:pt x="1655728" y="71288"/>
                </a:lnTo>
                <a:lnTo>
                  <a:pt x="1669624" y="122299"/>
                </a:lnTo>
                <a:lnTo>
                  <a:pt x="1674257" y="184249"/>
                </a:lnTo>
                <a:lnTo>
                  <a:pt x="1673099" y="216521"/>
                </a:lnTo>
                <a:lnTo>
                  <a:pt x="1663834" y="272890"/>
                </a:lnTo>
                <a:lnTo>
                  <a:pt x="1645370" y="317725"/>
                </a:lnTo>
                <a:lnTo>
                  <a:pt x="1618097" y="347230"/>
                </a:lnTo>
                <a:lnTo>
                  <a:pt x="1601182" y="355997"/>
                </a:lnTo>
                <a:lnTo>
                  <a:pt x="1604902" y="368200"/>
                </a:lnTo>
                <a:lnTo>
                  <a:pt x="1646016" y="346285"/>
                </a:lnTo>
                <a:lnTo>
                  <a:pt x="1676490" y="304948"/>
                </a:lnTo>
                <a:lnTo>
                  <a:pt x="1695353" y="249212"/>
                </a:lnTo>
                <a:lnTo>
                  <a:pt x="1701641" y="184100"/>
                </a:lnTo>
                <a:lnTo>
                  <a:pt x="1700069" y="150372"/>
                </a:lnTo>
                <a:lnTo>
                  <a:pt x="1687493" y="89948"/>
                </a:lnTo>
                <a:lnTo>
                  <a:pt x="1662583" y="40155"/>
                </a:lnTo>
                <a:lnTo>
                  <a:pt x="1626789" y="8529"/>
                </a:lnTo>
                <a:lnTo>
                  <a:pt x="1604902" y="0"/>
                </a:lnTo>
                <a:close/>
              </a:path>
              <a:path w="1701800" h="368300">
                <a:moveTo>
                  <a:pt x="96738" y="0"/>
                </a:moveTo>
                <a:lnTo>
                  <a:pt x="55624" y="21914"/>
                </a:lnTo>
                <a:lnTo>
                  <a:pt x="25152" y="63252"/>
                </a:lnTo>
                <a:lnTo>
                  <a:pt x="6288" y="118988"/>
                </a:lnTo>
                <a:lnTo>
                  <a:pt x="0" y="184100"/>
                </a:lnTo>
                <a:lnTo>
                  <a:pt x="1572" y="217828"/>
                </a:lnTo>
                <a:lnTo>
                  <a:pt x="14148" y="278252"/>
                </a:lnTo>
                <a:lnTo>
                  <a:pt x="39058" y="328045"/>
                </a:lnTo>
                <a:lnTo>
                  <a:pt x="74851" y="359671"/>
                </a:lnTo>
                <a:lnTo>
                  <a:pt x="96738" y="368200"/>
                </a:lnTo>
                <a:lnTo>
                  <a:pt x="100459" y="355997"/>
                </a:lnTo>
                <a:lnTo>
                  <a:pt x="83544" y="347230"/>
                </a:lnTo>
                <a:lnTo>
                  <a:pt x="68814" y="334472"/>
                </a:lnTo>
                <a:lnTo>
                  <a:pt x="45914" y="296986"/>
                </a:lnTo>
                <a:lnTo>
                  <a:pt x="32017" y="246069"/>
                </a:lnTo>
                <a:lnTo>
                  <a:pt x="27390" y="184100"/>
                </a:lnTo>
                <a:lnTo>
                  <a:pt x="28543" y="151907"/>
                </a:lnTo>
                <a:lnTo>
                  <a:pt x="37807" y="95426"/>
                </a:lnTo>
                <a:lnTo>
                  <a:pt x="56271" y="50518"/>
                </a:lnTo>
                <a:lnTo>
                  <a:pt x="83544" y="20975"/>
                </a:lnTo>
                <a:lnTo>
                  <a:pt x="100459" y="12203"/>
                </a:lnTo>
                <a:lnTo>
                  <a:pt x="9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25746" y="1995932"/>
            <a:ext cx="188213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0840" algn="l"/>
              </a:tabLst>
            </a:pPr>
            <a:r>
              <a:rPr sz="2400" dirty="0">
                <a:latin typeface="Cambria Math"/>
                <a:cs typeface="Cambria Math"/>
              </a:rPr>
              <a:t>𝑃	</a:t>
            </a:r>
            <a:r>
              <a:rPr sz="2400" spc="95" dirty="0">
                <a:latin typeface="Cambria Math"/>
                <a:cs typeface="Cambria Math"/>
              </a:rPr>
              <a:t>𝑤</a:t>
            </a:r>
            <a:r>
              <a:rPr sz="2700" spc="142" baseline="-15432" dirty="0">
                <a:latin typeface="Cambria Math"/>
                <a:cs typeface="Cambria Math"/>
              </a:rPr>
              <a:t>89: </a:t>
            </a:r>
            <a:r>
              <a:rPr sz="2400" dirty="0">
                <a:latin typeface="Cambria Math"/>
                <a:cs typeface="Cambria Math"/>
              </a:rPr>
              <a:t>| </a:t>
            </a:r>
            <a:r>
              <a:rPr sz="2400" spc="-55" dirty="0">
                <a:latin typeface="Cambria Math"/>
                <a:cs typeface="Cambria Math"/>
              </a:rPr>
              <a:t>𝑤</a:t>
            </a:r>
            <a:r>
              <a:rPr sz="2700" spc="-82" baseline="-15432" dirty="0">
                <a:latin typeface="Cambria Math"/>
                <a:cs typeface="Cambria Math"/>
              </a:rPr>
              <a:t>8</a:t>
            </a:r>
            <a:r>
              <a:rPr sz="2400" spc="-55" dirty="0">
                <a:latin typeface="Cambria Math"/>
                <a:cs typeface="Cambria Math"/>
              </a:rPr>
              <a:t>;</a:t>
            </a:r>
            <a:r>
              <a:rPr sz="2400" spc="-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𝜃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83335" y="4027349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4" h="282575">
                <a:moveTo>
                  <a:pt x="289779" y="0"/>
                </a:moveTo>
                <a:lnTo>
                  <a:pt x="285761" y="11459"/>
                </a:lnTo>
                <a:lnTo>
                  <a:pt x="302104" y="18552"/>
                </a:lnTo>
                <a:lnTo>
                  <a:pt x="316159" y="28370"/>
                </a:lnTo>
                <a:lnTo>
                  <a:pt x="344697" y="73878"/>
                </a:lnTo>
                <a:lnTo>
                  <a:pt x="353031" y="115662"/>
                </a:lnTo>
                <a:lnTo>
                  <a:pt x="354073" y="139749"/>
                </a:lnTo>
                <a:lnTo>
                  <a:pt x="353026" y="164650"/>
                </a:lnTo>
                <a:lnTo>
                  <a:pt x="344654" y="207587"/>
                </a:lnTo>
                <a:lnTo>
                  <a:pt x="316177" y="253825"/>
                </a:lnTo>
                <a:lnTo>
                  <a:pt x="286207" y="270866"/>
                </a:lnTo>
                <a:lnTo>
                  <a:pt x="289779" y="282326"/>
                </a:lnTo>
                <a:lnTo>
                  <a:pt x="328288" y="264262"/>
                </a:lnTo>
                <a:lnTo>
                  <a:pt x="356603" y="232990"/>
                </a:lnTo>
                <a:lnTo>
                  <a:pt x="374016" y="191113"/>
                </a:lnTo>
                <a:lnTo>
                  <a:pt x="379820" y="141237"/>
                </a:lnTo>
                <a:lnTo>
                  <a:pt x="378364" y="115355"/>
                </a:lnTo>
                <a:lnTo>
                  <a:pt x="366718" y="69479"/>
                </a:lnTo>
                <a:lnTo>
                  <a:pt x="343622" y="32132"/>
                </a:lnTo>
                <a:lnTo>
                  <a:pt x="310247" y="7389"/>
                </a:lnTo>
                <a:lnTo>
                  <a:pt x="289779" y="0"/>
                </a:lnTo>
                <a:close/>
              </a:path>
              <a:path w="380364" h="282575">
                <a:moveTo>
                  <a:pt x="90040" y="0"/>
                </a:moveTo>
                <a:lnTo>
                  <a:pt x="51624" y="18100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204" y="4738549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5" h="282575">
                <a:moveTo>
                  <a:pt x="289780" y="0"/>
                </a:moveTo>
                <a:lnTo>
                  <a:pt x="285761" y="11459"/>
                </a:lnTo>
                <a:lnTo>
                  <a:pt x="302104" y="18552"/>
                </a:lnTo>
                <a:lnTo>
                  <a:pt x="316159" y="28370"/>
                </a:lnTo>
                <a:lnTo>
                  <a:pt x="344697" y="73878"/>
                </a:lnTo>
                <a:lnTo>
                  <a:pt x="353032" y="115662"/>
                </a:lnTo>
                <a:lnTo>
                  <a:pt x="354073" y="139749"/>
                </a:lnTo>
                <a:lnTo>
                  <a:pt x="353027" y="164650"/>
                </a:lnTo>
                <a:lnTo>
                  <a:pt x="344655" y="207587"/>
                </a:lnTo>
                <a:lnTo>
                  <a:pt x="316178" y="253825"/>
                </a:lnTo>
                <a:lnTo>
                  <a:pt x="286208" y="270866"/>
                </a:lnTo>
                <a:lnTo>
                  <a:pt x="289780" y="282326"/>
                </a:lnTo>
                <a:lnTo>
                  <a:pt x="328289" y="264262"/>
                </a:lnTo>
                <a:lnTo>
                  <a:pt x="356603" y="232990"/>
                </a:lnTo>
                <a:lnTo>
                  <a:pt x="374017" y="191113"/>
                </a:lnTo>
                <a:lnTo>
                  <a:pt x="379821" y="141237"/>
                </a:lnTo>
                <a:lnTo>
                  <a:pt x="378365" y="115355"/>
                </a:lnTo>
                <a:lnTo>
                  <a:pt x="366719" y="69479"/>
                </a:lnTo>
                <a:lnTo>
                  <a:pt x="343623" y="32132"/>
                </a:lnTo>
                <a:lnTo>
                  <a:pt x="310248" y="7389"/>
                </a:lnTo>
                <a:lnTo>
                  <a:pt x="289780" y="0"/>
                </a:lnTo>
                <a:close/>
              </a:path>
              <a:path w="380365" h="282575">
                <a:moveTo>
                  <a:pt x="90040" y="0"/>
                </a:moveTo>
                <a:lnTo>
                  <a:pt x="51624" y="18100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1" y="274945"/>
                </a:lnTo>
                <a:lnTo>
                  <a:pt x="90040" y="282326"/>
                </a:lnTo>
                <a:lnTo>
                  <a:pt x="93612" y="270866"/>
                </a:lnTo>
                <a:lnTo>
                  <a:pt x="77525" y="263741"/>
                </a:lnTo>
                <a:lnTo>
                  <a:pt x="63642" y="253825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7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9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8839" y="4865150"/>
            <a:ext cx="190500" cy="25400"/>
          </a:xfrm>
          <a:custGeom>
            <a:avLst/>
            <a:gdLst/>
            <a:ahLst/>
            <a:cxnLst/>
            <a:rect l="l" t="t" r="r" b="b"/>
            <a:pathLst>
              <a:path w="190500" h="25400">
                <a:moveTo>
                  <a:pt x="190500" y="0"/>
                </a:moveTo>
                <a:lnTo>
                  <a:pt x="0" y="0"/>
                </a:lnTo>
                <a:lnTo>
                  <a:pt x="0" y="25400"/>
                </a:lnTo>
                <a:lnTo>
                  <a:pt x="190500" y="25400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04640" y="4865150"/>
            <a:ext cx="190500" cy="25400"/>
          </a:xfrm>
          <a:custGeom>
            <a:avLst/>
            <a:gdLst/>
            <a:ahLst/>
            <a:cxnLst/>
            <a:rect l="l" t="t" r="r" b="b"/>
            <a:pathLst>
              <a:path w="190500" h="25400">
                <a:moveTo>
                  <a:pt x="190500" y="0"/>
                </a:moveTo>
                <a:lnTo>
                  <a:pt x="0" y="0"/>
                </a:lnTo>
                <a:lnTo>
                  <a:pt x="0" y="25400"/>
                </a:lnTo>
                <a:lnTo>
                  <a:pt x="190500" y="25400"/>
                </a:lnTo>
                <a:lnTo>
                  <a:pt x="190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42870" y="4419092"/>
            <a:ext cx="2155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3580" algn="l"/>
              </a:tabLst>
            </a:pPr>
            <a:r>
              <a:rPr sz="2400" dirty="0">
                <a:latin typeface="Cambria Math"/>
                <a:cs typeface="Cambria Math"/>
              </a:rPr>
              <a:t>1	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540" y="3937507"/>
            <a:ext cx="83286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60"/>
              </a:lnSpc>
              <a:spcBef>
                <a:spcPts val="100"/>
              </a:spcBef>
              <a:tabLst>
                <a:tab pos="3086735" algn="l"/>
                <a:tab pos="3460115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objective</a:t>
            </a:r>
            <a:r>
              <a:rPr sz="2400" spc="2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function</a:t>
            </a:r>
            <a:r>
              <a:rPr sz="2400" spc="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𝐽	𝜃	</a:t>
            </a:r>
            <a:r>
              <a:rPr sz="2400" spc="-5" dirty="0">
                <a:latin typeface="Calibri"/>
                <a:cs typeface="Calibri"/>
              </a:rPr>
              <a:t>is the </a:t>
            </a:r>
            <a:r>
              <a:rPr sz="2400" dirty="0">
                <a:latin typeface="Calibri"/>
                <a:cs typeface="Calibri"/>
              </a:rPr>
              <a:t>(average) </a:t>
            </a:r>
            <a:r>
              <a:rPr sz="2400" spc="-5" dirty="0">
                <a:latin typeface="Calibri"/>
                <a:cs typeface="Calibri"/>
              </a:rPr>
              <a:t>negative log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likelihood: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ts val="2039"/>
              </a:lnSpc>
            </a:pPr>
            <a:r>
              <a:rPr sz="1800" spc="520" dirty="0">
                <a:latin typeface="Cambria Math"/>
                <a:cs typeface="Cambria Math"/>
              </a:rPr>
              <a:t>I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6701" y="5114035"/>
            <a:ext cx="8069580" cy="113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6790" algn="ctr">
              <a:lnSpc>
                <a:spcPts val="2090"/>
              </a:lnSpc>
              <a:spcBef>
                <a:spcPts val="100"/>
              </a:spcBef>
            </a:pPr>
            <a:r>
              <a:rPr sz="1800" spc="-150" dirty="0">
                <a:latin typeface="Cambria Math"/>
                <a:cs typeface="Cambria Math"/>
              </a:rPr>
              <a:t>8H&lt;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2700" spc="622" baseline="3086" dirty="0">
                <a:latin typeface="Cambria Math"/>
                <a:cs typeface="Cambria Math"/>
              </a:rPr>
              <a:t>&gt;JK:KJ</a:t>
            </a:r>
            <a:endParaRPr sz="2700" baseline="3086">
              <a:latin typeface="Cambria Math"/>
              <a:cs typeface="Cambria Math"/>
            </a:endParaRPr>
          </a:p>
          <a:p>
            <a:pPr marL="1438910" algn="ctr">
              <a:lnSpc>
                <a:spcPts val="2090"/>
              </a:lnSpc>
            </a:pPr>
            <a:r>
              <a:rPr sz="1800" spc="95" dirty="0">
                <a:latin typeface="Cambria Math"/>
                <a:cs typeface="Cambria Math"/>
              </a:rPr>
              <a:t>:LM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Minimizing objective function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⟺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Maximizing predictive</a:t>
            </a:r>
            <a:r>
              <a:rPr sz="2400" spc="3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accuracy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97692" y="4695585"/>
            <a:ext cx="1701800" cy="368300"/>
          </a:xfrm>
          <a:custGeom>
            <a:avLst/>
            <a:gdLst/>
            <a:ahLst/>
            <a:cxnLst/>
            <a:rect l="l" t="t" r="r" b="b"/>
            <a:pathLst>
              <a:path w="1701800" h="368300">
                <a:moveTo>
                  <a:pt x="1604902" y="0"/>
                </a:moveTo>
                <a:lnTo>
                  <a:pt x="1601182" y="12203"/>
                </a:lnTo>
                <a:lnTo>
                  <a:pt x="1618097" y="20975"/>
                </a:lnTo>
                <a:lnTo>
                  <a:pt x="1632827" y="33747"/>
                </a:lnTo>
                <a:lnTo>
                  <a:pt x="1655728" y="71288"/>
                </a:lnTo>
                <a:lnTo>
                  <a:pt x="1669625" y="122299"/>
                </a:lnTo>
                <a:lnTo>
                  <a:pt x="1674257" y="184249"/>
                </a:lnTo>
                <a:lnTo>
                  <a:pt x="1673099" y="216521"/>
                </a:lnTo>
                <a:lnTo>
                  <a:pt x="1663834" y="272890"/>
                </a:lnTo>
                <a:lnTo>
                  <a:pt x="1645370" y="317725"/>
                </a:lnTo>
                <a:lnTo>
                  <a:pt x="1618097" y="347230"/>
                </a:lnTo>
                <a:lnTo>
                  <a:pt x="1601182" y="355997"/>
                </a:lnTo>
                <a:lnTo>
                  <a:pt x="1604902" y="368200"/>
                </a:lnTo>
                <a:lnTo>
                  <a:pt x="1646017" y="346285"/>
                </a:lnTo>
                <a:lnTo>
                  <a:pt x="1676490" y="304948"/>
                </a:lnTo>
                <a:lnTo>
                  <a:pt x="1695353" y="249212"/>
                </a:lnTo>
                <a:lnTo>
                  <a:pt x="1701641" y="184100"/>
                </a:lnTo>
                <a:lnTo>
                  <a:pt x="1700069" y="150372"/>
                </a:lnTo>
                <a:lnTo>
                  <a:pt x="1687493" y="89948"/>
                </a:lnTo>
                <a:lnTo>
                  <a:pt x="1662583" y="40155"/>
                </a:lnTo>
                <a:lnTo>
                  <a:pt x="1626790" y="8529"/>
                </a:lnTo>
                <a:lnTo>
                  <a:pt x="1604902" y="0"/>
                </a:lnTo>
                <a:close/>
              </a:path>
              <a:path w="1701800" h="368300">
                <a:moveTo>
                  <a:pt x="96738" y="0"/>
                </a:moveTo>
                <a:lnTo>
                  <a:pt x="55624" y="21914"/>
                </a:lnTo>
                <a:lnTo>
                  <a:pt x="25152" y="63252"/>
                </a:lnTo>
                <a:lnTo>
                  <a:pt x="6288" y="118988"/>
                </a:lnTo>
                <a:lnTo>
                  <a:pt x="0" y="184100"/>
                </a:lnTo>
                <a:lnTo>
                  <a:pt x="1572" y="217828"/>
                </a:lnTo>
                <a:lnTo>
                  <a:pt x="14148" y="278252"/>
                </a:lnTo>
                <a:lnTo>
                  <a:pt x="39058" y="328045"/>
                </a:lnTo>
                <a:lnTo>
                  <a:pt x="74851" y="359671"/>
                </a:lnTo>
                <a:lnTo>
                  <a:pt x="96738" y="368200"/>
                </a:lnTo>
                <a:lnTo>
                  <a:pt x="100459" y="355997"/>
                </a:lnTo>
                <a:lnTo>
                  <a:pt x="83544" y="347230"/>
                </a:lnTo>
                <a:lnTo>
                  <a:pt x="68814" y="334472"/>
                </a:lnTo>
                <a:lnTo>
                  <a:pt x="45914" y="296986"/>
                </a:lnTo>
                <a:lnTo>
                  <a:pt x="32017" y="246069"/>
                </a:lnTo>
                <a:lnTo>
                  <a:pt x="27390" y="184100"/>
                </a:lnTo>
                <a:lnTo>
                  <a:pt x="28543" y="151907"/>
                </a:lnTo>
                <a:lnTo>
                  <a:pt x="37807" y="95426"/>
                </a:lnTo>
                <a:lnTo>
                  <a:pt x="56271" y="50518"/>
                </a:lnTo>
                <a:lnTo>
                  <a:pt x="83544" y="20975"/>
                </a:lnTo>
                <a:lnTo>
                  <a:pt x="100459" y="12203"/>
                </a:lnTo>
                <a:lnTo>
                  <a:pt x="9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65758" y="4650740"/>
            <a:ext cx="7278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690245" algn="l"/>
                <a:tab pos="4220845" algn="l"/>
                <a:tab pos="4962525" algn="l"/>
                <a:tab pos="5741670" algn="l"/>
              </a:tabLst>
            </a:pPr>
            <a:r>
              <a:rPr sz="2400" dirty="0">
                <a:latin typeface="Cambria Math"/>
                <a:cs typeface="Cambria Math"/>
              </a:rPr>
              <a:t>𝐽	𝜃	= − </a:t>
            </a:r>
            <a:r>
              <a:rPr sz="3600" baseline="-37037" dirty="0">
                <a:latin typeface="Cambria Math"/>
                <a:cs typeface="Cambria Math"/>
              </a:rPr>
              <a:t>𝑇 </a:t>
            </a:r>
            <a:r>
              <a:rPr sz="2400" spc="-5" dirty="0">
                <a:latin typeface="Cambria Math"/>
                <a:cs typeface="Cambria Math"/>
              </a:rPr>
              <a:t>log </a:t>
            </a:r>
            <a:r>
              <a:rPr sz="2400" spc="25" dirty="0">
                <a:latin typeface="Cambria Math"/>
                <a:cs typeface="Cambria Math"/>
              </a:rPr>
              <a:t>𝐿(𝜃) </a:t>
            </a:r>
            <a:r>
              <a:rPr sz="2400" dirty="0">
                <a:latin typeface="Cambria Math"/>
                <a:cs typeface="Cambria Math"/>
              </a:rPr>
              <a:t>= −</a:t>
            </a:r>
            <a:r>
              <a:rPr sz="2400" spc="-85" dirty="0">
                <a:latin typeface="Cambria Math"/>
                <a:cs typeface="Cambria Math"/>
              </a:rPr>
              <a:t> </a:t>
            </a:r>
            <a:r>
              <a:rPr sz="3600" baseline="-37037" dirty="0">
                <a:latin typeface="Cambria Math"/>
                <a:cs typeface="Cambria Math"/>
              </a:rPr>
              <a:t>𝑇</a:t>
            </a:r>
            <a:r>
              <a:rPr sz="3600" spc="-120" baseline="-37037" dirty="0">
                <a:latin typeface="Cambria Math"/>
                <a:cs typeface="Cambria Math"/>
              </a:rPr>
              <a:t> </a:t>
            </a:r>
            <a:r>
              <a:rPr sz="2400" spc="1989" dirty="0">
                <a:latin typeface="Cambria Math"/>
                <a:cs typeface="Cambria Math"/>
              </a:rPr>
              <a:t>S	S	</a:t>
            </a:r>
            <a:r>
              <a:rPr sz="2400" spc="-5" dirty="0">
                <a:latin typeface="Cambria Math"/>
                <a:cs typeface="Cambria Math"/>
              </a:rPr>
              <a:t>log</a:t>
            </a:r>
            <a:r>
              <a:rPr sz="2400" spc="-1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𝑃	</a:t>
            </a:r>
            <a:r>
              <a:rPr sz="2400" spc="95" dirty="0">
                <a:latin typeface="Cambria Math"/>
                <a:cs typeface="Cambria Math"/>
              </a:rPr>
              <a:t>𝑤</a:t>
            </a:r>
            <a:r>
              <a:rPr sz="2700" spc="142" baseline="-15432" dirty="0">
                <a:latin typeface="Cambria Math"/>
                <a:cs typeface="Cambria Math"/>
              </a:rPr>
              <a:t>89: </a:t>
            </a:r>
            <a:r>
              <a:rPr sz="2400" dirty="0">
                <a:latin typeface="Cambria Math"/>
                <a:cs typeface="Cambria Math"/>
              </a:rPr>
              <a:t>| </a:t>
            </a:r>
            <a:r>
              <a:rPr sz="2400" spc="-55" dirty="0">
                <a:latin typeface="Cambria Math"/>
                <a:cs typeface="Cambria Math"/>
              </a:rPr>
              <a:t>𝑤</a:t>
            </a:r>
            <a:r>
              <a:rPr sz="2700" spc="-82" baseline="-15432" dirty="0">
                <a:latin typeface="Cambria Math"/>
                <a:cs typeface="Cambria Math"/>
              </a:rPr>
              <a:t>8</a:t>
            </a:r>
            <a:r>
              <a:rPr sz="2400" spc="-55" dirty="0">
                <a:latin typeface="Cambria Math"/>
                <a:cs typeface="Cambria Math"/>
              </a:rPr>
              <a:t>;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𝜃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1687" y="2895307"/>
            <a:ext cx="1706880" cy="64643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1440" marR="132080">
              <a:lnSpc>
                <a:spcPts val="2090"/>
              </a:lnSpc>
              <a:spcBef>
                <a:spcPts val="395"/>
              </a:spcBef>
            </a:pPr>
            <a:r>
              <a:rPr sz="1800" dirty="0">
                <a:latin typeface="Cambria Math"/>
                <a:cs typeface="Cambria Math"/>
              </a:rPr>
              <a:t>𝜃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all </a:t>
            </a:r>
            <a:r>
              <a:rPr sz="1800" spc="-10" dirty="0">
                <a:latin typeface="Calibri"/>
                <a:cs typeface="Calibri"/>
              </a:rPr>
              <a:t>variables 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optimized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13252" y="3461908"/>
            <a:ext cx="3840479" cy="36957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latin typeface="Calibri"/>
                <a:cs typeface="Calibri"/>
              </a:rPr>
              <a:t>sometimes called </a:t>
            </a:r>
            <a:r>
              <a:rPr sz="1800" i="1" spc="-10" dirty="0">
                <a:solidFill>
                  <a:srgbClr val="BB57BE"/>
                </a:solidFill>
                <a:latin typeface="Calibri"/>
                <a:cs typeface="Calibri"/>
              </a:rPr>
              <a:t>cost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i="1" spc="-5" dirty="0">
                <a:solidFill>
                  <a:srgbClr val="BB57BE"/>
                </a:solidFill>
                <a:latin typeface="Calibri"/>
                <a:cs typeface="Calibri"/>
              </a:rPr>
              <a:t>loss</a:t>
            </a:r>
            <a:r>
              <a:rPr sz="1800" i="1" spc="1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58567" y="2756809"/>
            <a:ext cx="467995" cy="471805"/>
          </a:xfrm>
          <a:custGeom>
            <a:avLst/>
            <a:gdLst/>
            <a:ahLst/>
            <a:cxnLst/>
            <a:rect l="l" t="t" r="r" b="b"/>
            <a:pathLst>
              <a:path w="467994" h="471805">
                <a:moveTo>
                  <a:pt x="420243" y="452139"/>
                </a:moveTo>
                <a:lnTo>
                  <a:pt x="0" y="452139"/>
                </a:lnTo>
                <a:lnTo>
                  <a:pt x="0" y="471189"/>
                </a:lnTo>
                <a:lnTo>
                  <a:pt x="439293" y="471189"/>
                </a:lnTo>
                <a:lnTo>
                  <a:pt x="439293" y="461664"/>
                </a:lnTo>
                <a:lnTo>
                  <a:pt x="420243" y="461664"/>
                </a:lnTo>
                <a:lnTo>
                  <a:pt x="420243" y="452139"/>
                </a:lnTo>
                <a:close/>
              </a:path>
              <a:path w="467994" h="471805">
                <a:moveTo>
                  <a:pt x="439293" y="63500"/>
                </a:moveTo>
                <a:lnTo>
                  <a:pt x="420243" y="63500"/>
                </a:lnTo>
                <a:lnTo>
                  <a:pt x="420243" y="461664"/>
                </a:lnTo>
                <a:lnTo>
                  <a:pt x="429768" y="452139"/>
                </a:lnTo>
                <a:lnTo>
                  <a:pt x="439293" y="452139"/>
                </a:lnTo>
                <a:lnTo>
                  <a:pt x="439293" y="63500"/>
                </a:lnTo>
                <a:close/>
              </a:path>
              <a:path w="467994" h="471805">
                <a:moveTo>
                  <a:pt x="439293" y="452139"/>
                </a:moveTo>
                <a:lnTo>
                  <a:pt x="429768" y="452139"/>
                </a:lnTo>
                <a:lnTo>
                  <a:pt x="420243" y="461664"/>
                </a:lnTo>
                <a:lnTo>
                  <a:pt x="439293" y="461664"/>
                </a:lnTo>
                <a:lnTo>
                  <a:pt x="439293" y="452139"/>
                </a:lnTo>
                <a:close/>
              </a:path>
              <a:path w="467994" h="471805">
                <a:moveTo>
                  <a:pt x="429768" y="0"/>
                </a:moveTo>
                <a:lnTo>
                  <a:pt x="391668" y="76200"/>
                </a:lnTo>
                <a:lnTo>
                  <a:pt x="420243" y="76200"/>
                </a:lnTo>
                <a:lnTo>
                  <a:pt x="420243" y="63500"/>
                </a:lnTo>
                <a:lnTo>
                  <a:pt x="461518" y="63500"/>
                </a:lnTo>
                <a:lnTo>
                  <a:pt x="429768" y="0"/>
                </a:lnTo>
                <a:close/>
              </a:path>
              <a:path w="467994" h="471805">
                <a:moveTo>
                  <a:pt x="461518" y="63500"/>
                </a:moveTo>
                <a:lnTo>
                  <a:pt x="439293" y="63500"/>
                </a:lnTo>
                <a:lnTo>
                  <a:pt x="439293" y="76200"/>
                </a:lnTo>
                <a:lnTo>
                  <a:pt x="467868" y="76200"/>
                </a:lnTo>
                <a:lnTo>
                  <a:pt x="461518" y="6350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40127" y="3637050"/>
            <a:ext cx="1373505" cy="361315"/>
          </a:xfrm>
          <a:custGeom>
            <a:avLst/>
            <a:gdLst/>
            <a:ahLst/>
            <a:cxnLst/>
            <a:rect l="l" t="t" r="r" b="b"/>
            <a:pathLst>
              <a:path w="1373504" h="361314">
                <a:moveTo>
                  <a:pt x="28575" y="284708"/>
                </a:moveTo>
                <a:lnTo>
                  <a:pt x="0" y="284708"/>
                </a:lnTo>
                <a:lnTo>
                  <a:pt x="38100" y="360908"/>
                </a:lnTo>
                <a:lnTo>
                  <a:pt x="69850" y="297408"/>
                </a:lnTo>
                <a:lnTo>
                  <a:pt x="28575" y="297408"/>
                </a:lnTo>
                <a:lnTo>
                  <a:pt x="28575" y="284708"/>
                </a:lnTo>
                <a:close/>
              </a:path>
              <a:path w="1373504" h="361314">
                <a:moveTo>
                  <a:pt x="1373124" y="0"/>
                </a:moveTo>
                <a:lnTo>
                  <a:pt x="28575" y="0"/>
                </a:lnTo>
                <a:lnTo>
                  <a:pt x="28575" y="297408"/>
                </a:lnTo>
                <a:lnTo>
                  <a:pt x="47625" y="297408"/>
                </a:lnTo>
                <a:lnTo>
                  <a:pt x="47625" y="19050"/>
                </a:lnTo>
                <a:lnTo>
                  <a:pt x="38100" y="19050"/>
                </a:lnTo>
                <a:lnTo>
                  <a:pt x="47625" y="9525"/>
                </a:lnTo>
                <a:lnTo>
                  <a:pt x="1373124" y="9525"/>
                </a:lnTo>
                <a:lnTo>
                  <a:pt x="1373124" y="0"/>
                </a:lnTo>
                <a:close/>
              </a:path>
              <a:path w="1373504" h="361314">
                <a:moveTo>
                  <a:pt x="76200" y="284708"/>
                </a:moveTo>
                <a:lnTo>
                  <a:pt x="47625" y="284708"/>
                </a:lnTo>
                <a:lnTo>
                  <a:pt x="47625" y="297408"/>
                </a:lnTo>
                <a:lnTo>
                  <a:pt x="69850" y="297408"/>
                </a:lnTo>
                <a:lnTo>
                  <a:pt x="76200" y="284708"/>
                </a:lnTo>
                <a:close/>
              </a:path>
              <a:path w="1373504" h="361314">
                <a:moveTo>
                  <a:pt x="47625" y="9525"/>
                </a:moveTo>
                <a:lnTo>
                  <a:pt x="38100" y="19050"/>
                </a:lnTo>
                <a:lnTo>
                  <a:pt x="47625" y="19050"/>
                </a:lnTo>
                <a:lnTo>
                  <a:pt x="47625" y="9525"/>
                </a:lnTo>
                <a:close/>
              </a:path>
              <a:path w="1373504" h="361314">
                <a:moveTo>
                  <a:pt x="1373124" y="9525"/>
                </a:moveTo>
                <a:lnTo>
                  <a:pt x="47625" y="9525"/>
                </a:lnTo>
                <a:lnTo>
                  <a:pt x="47625" y="19050"/>
                </a:lnTo>
                <a:lnTo>
                  <a:pt x="1373124" y="19050"/>
                </a:lnTo>
                <a:lnTo>
                  <a:pt x="1373124" y="9525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008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Word2vec: objective</a:t>
            </a:r>
            <a:r>
              <a:rPr spc="-20" dirty="0"/>
              <a:t> </a:t>
            </a:r>
            <a:r>
              <a:rPr spc="-5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88211"/>
            <a:ext cx="5996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want to minimize the objective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0061" y="1937846"/>
            <a:ext cx="316865" cy="235585"/>
          </a:xfrm>
          <a:custGeom>
            <a:avLst/>
            <a:gdLst/>
            <a:ahLst/>
            <a:cxnLst/>
            <a:rect l="l" t="t" r="r" b="b"/>
            <a:pathLst>
              <a:path w="316864" h="235585">
                <a:moveTo>
                  <a:pt x="241452" y="0"/>
                </a:moveTo>
                <a:lnTo>
                  <a:pt x="238103" y="9550"/>
                </a:lnTo>
                <a:lnTo>
                  <a:pt x="251722" y="15460"/>
                </a:lnTo>
                <a:lnTo>
                  <a:pt x="263434" y="23642"/>
                </a:lnTo>
                <a:lnTo>
                  <a:pt x="287216" y="61566"/>
                </a:lnTo>
                <a:lnTo>
                  <a:pt x="295029" y="116459"/>
                </a:lnTo>
                <a:lnTo>
                  <a:pt x="294157" y="137209"/>
                </a:lnTo>
                <a:lnTo>
                  <a:pt x="281077" y="188019"/>
                </a:lnTo>
                <a:lnTo>
                  <a:pt x="251881" y="219785"/>
                </a:lnTo>
                <a:lnTo>
                  <a:pt x="238475" y="225723"/>
                </a:lnTo>
                <a:lnTo>
                  <a:pt x="241452" y="235272"/>
                </a:lnTo>
                <a:lnTo>
                  <a:pt x="286402" y="208564"/>
                </a:lnTo>
                <a:lnTo>
                  <a:pt x="311649" y="159261"/>
                </a:lnTo>
                <a:lnTo>
                  <a:pt x="316486" y="117698"/>
                </a:lnTo>
                <a:lnTo>
                  <a:pt x="315273" y="96130"/>
                </a:lnTo>
                <a:lnTo>
                  <a:pt x="305567" y="57899"/>
                </a:lnTo>
                <a:lnTo>
                  <a:pt x="273465" y="15084"/>
                </a:lnTo>
                <a:lnTo>
                  <a:pt x="258509" y="6158"/>
                </a:lnTo>
                <a:lnTo>
                  <a:pt x="241452" y="0"/>
                </a:lnTo>
                <a:close/>
              </a:path>
              <a:path w="316864" h="235585">
                <a:moveTo>
                  <a:pt x="75034" y="0"/>
                </a:moveTo>
                <a:lnTo>
                  <a:pt x="30164" y="26777"/>
                </a:lnTo>
                <a:lnTo>
                  <a:pt x="4852" y="76197"/>
                </a:lnTo>
                <a:lnTo>
                  <a:pt x="0" y="117698"/>
                </a:lnTo>
                <a:lnTo>
                  <a:pt x="1209" y="139313"/>
                </a:lnTo>
                <a:lnTo>
                  <a:pt x="10882" y="177543"/>
                </a:lnTo>
                <a:lnTo>
                  <a:pt x="42942" y="220219"/>
                </a:lnTo>
                <a:lnTo>
                  <a:pt x="75034" y="235272"/>
                </a:lnTo>
                <a:lnTo>
                  <a:pt x="78011" y="225723"/>
                </a:lnTo>
                <a:lnTo>
                  <a:pt x="64604" y="219785"/>
                </a:lnTo>
                <a:lnTo>
                  <a:pt x="53035" y="211522"/>
                </a:lnTo>
                <a:lnTo>
                  <a:pt x="29304" y="172989"/>
                </a:lnTo>
                <a:lnTo>
                  <a:pt x="21456" y="116459"/>
                </a:lnTo>
                <a:lnTo>
                  <a:pt x="22328" y="96386"/>
                </a:lnTo>
                <a:lnTo>
                  <a:pt x="35408" y="46819"/>
                </a:lnTo>
                <a:lnTo>
                  <a:pt x="64813" y="15460"/>
                </a:lnTo>
                <a:lnTo>
                  <a:pt x="78383" y="9550"/>
                </a:lnTo>
                <a:lnTo>
                  <a:pt x="75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39439" y="2051846"/>
            <a:ext cx="152400" cy="12700"/>
          </a:xfrm>
          <a:custGeom>
            <a:avLst/>
            <a:gdLst/>
            <a:ahLst/>
            <a:cxnLst/>
            <a:rect l="l" t="t" r="r" b="b"/>
            <a:pathLst>
              <a:path w="152400" h="12700">
                <a:moveTo>
                  <a:pt x="152400" y="0"/>
                </a:moveTo>
                <a:lnTo>
                  <a:pt x="0" y="0"/>
                </a:lnTo>
                <a:lnTo>
                  <a:pt x="0" y="12700"/>
                </a:lnTo>
                <a:lnTo>
                  <a:pt x="152400" y="12700"/>
                </a:lnTo>
                <a:lnTo>
                  <a:pt x="152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38170" y="1668779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33305" y="2247391"/>
            <a:ext cx="1215390" cy="470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50"/>
              </a:lnSpc>
              <a:spcBef>
                <a:spcPts val="100"/>
              </a:spcBef>
            </a:pPr>
            <a:r>
              <a:rPr sz="1500" spc="-130" dirty="0">
                <a:latin typeface="Cambria Math"/>
                <a:cs typeface="Cambria Math"/>
              </a:rPr>
              <a:t>8H&lt;</a:t>
            </a:r>
            <a:r>
              <a:rPr sz="1500" spc="-50" dirty="0">
                <a:latin typeface="Cambria Math"/>
                <a:cs typeface="Cambria Math"/>
              </a:rPr>
              <a:t> </a:t>
            </a:r>
            <a:r>
              <a:rPr sz="2250" spc="517" baseline="1851" dirty="0">
                <a:latin typeface="Cambria Math"/>
                <a:cs typeface="Cambria Math"/>
              </a:rPr>
              <a:t>&gt;JK:KJ</a:t>
            </a:r>
            <a:endParaRPr sz="2250" baseline="1851">
              <a:latin typeface="Cambria Math"/>
              <a:cs typeface="Cambria Math"/>
            </a:endParaRPr>
          </a:p>
          <a:p>
            <a:pPr marL="625475">
              <a:lnSpc>
                <a:spcPts val="1750"/>
              </a:lnSpc>
            </a:pPr>
            <a:r>
              <a:rPr sz="1500" spc="75" dirty="0">
                <a:latin typeface="Cambria Math"/>
                <a:cs typeface="Cambria Math"/>
              </a:rPr>
              <a:t>:LM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37763" y="1546352"/>
            <a:ext cx="1428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434" dirty="0">
                <a:latin typeface="Cambria Math"/>
                <a:cs typeface="Cambria Math"/>
              </a:rPr>
              <a:t>I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33000" y="1902075"/>
            <a:ext cx="1414780" cy="307340"/>
          </a:xfrm>
          <a:custGeom>
            <a:avLst/>
            <a:gdLst/>
            <a:ahLst/>
            <a:cxnLst/>
            <a:rect l="l" t="t" r="r" b="b"/>
            <a:pathLst>
              <a:path w="1414779" h="307339">
                <a:moveTo>
                  <a:pt x="1333635" y="0"/>
                </a:moveTo>
                <a:lnTo>
                  <a:pt x="1330533" y="10170"/>
                </a:lnTo>
                <a:lnTo>
                  <a:pt x="1344629" y="17479"/>
                </a:lnTo>
                <a:lnTo>
                  <a:pt x="1356904" y="28121"/>
                </a:lnTo>
                <a:lnTo>
                  <a:pt x="1382744" y="79521"/>
                </a:lnTo>
                <a:lnTo>
                  <a:pt x="1390464" y="126588"/>
                </a:lnTo>
                <a:lnTo>
                  <a:pt x="1391429" y="153540"/>
                </a:lnTo>
                <a:lnTo>
                  <a:pt x="1390464" y="180434"/>
                </a:lnTo>
                <a:lnTo>
                  <a:pt x="1382744" y="227408"/>
                </a:lnTo>
                <a:lnTo>
                  <a:pt x="1367357" y="264770"/>
                </a:lnTo>
                <a:lnTo>
                  <a:pt x="1330533" y="296664"/>
                </a:lnTo>
                <a:lnTo>
                  <a:pt x="1333635" y="306834"/>
                </a:lnTo>
                <a:lnTo>
                  <a:pt x="1367896" y="288571"/>
                </a:lnTo>
                <a:lnTo>
                  <a:pt x="1393289" y="254124"/>
                </a:lnTo>
                <a:lnTo>
                  <a:pt x="1409009" y="207677"/>
                </a:lnTo>
                <a:lnTo>
                  <a:pt x="1414249" y="153417"/>
                </a:lnTo>
                <a:lnTo>
                  <a:pt x="1412939" y="125310"/>
                </a:lnTo>
                <a:lnTo>
                  <a:pt x="1402459" y="74956"/>
                </a:lnTo>
                <a:lnTo>
                  <a:pt x="1381701" y="33463"/>
                </a:lnTo>
                <a:lnTo>
                  <a:pt x="1351874" y="7108"/>
                </a:lnTo>
                <a:lnTo>
                  <a:pt x="1333635" y="0"/>
                </a:lnTo>
                <a:close/>
              </a:path>
              <a:path w="1414779" h="307339">
                <a:moveTo>
                  <a:pt x="80608" y="0"/>
                </a:moveTo>
                <a:lnTo>
                  <a:pt x="46347" y="18262"/>
                </a:lnTo>
                <a:lnTo>
                  <a:pt x="20954" y="52710"/>
                </a:lnTo>
                <a:lnTo>
                  <a:pt x="5234" y="99156"/>
                </a:lnTo>
                <a:lnTo>
                  <a:pt x="0" y="153540"/>
                </a:lnTo>
                <a:lnTo>
                  <a:pt x="1304" y="181524"/>
                </a:lnTo>
                <a:lnTo>
                  <a:pt x="11784" y="231877"/>
                </a:lnTo>
                <a:lnTo>
                  <a:pt x="32542" y="273370"/>
                </a:lnTo>
                <a:lnTo>
                  <a:pt x="62369" y="299726"/>
                </a:lnTo>
                <a:lnTo>
                  <a:pt x="80608" y="306834"/>
                </a:lnTo>
                <a:lnTo>
                  <a:pt x="83710" y="296664"/>
                </a:lnTo>
                <a:lnTo>
                  <a:pt x="69614" y="289358"/>
                </a:lnTo>
                <a:lnTo>
                  <a:pt x="57339" y="278726"/>
                </a:lnTo>
                <a:lnTo>
                  <a:pt x="31499" y="227408"/>
                </a:lnTo>
                <a:lnTo>
                  <a:pt x="23779" y="180434"/>
                </a:lnTo>
                <a:lnTo>
                  <a:pt x="22819" y="153417"/>
                </a:lnTo>
                <a:lnTo>
                  <a:pt x="23779" y="126588"/>
                </a:lnTo>
                <a:lnTo>
                  <a:pt x="31499" y="79521"/>
                </a:lnTo>
                <a:lnTo>
                  <a:pt x="46886" y="42097"/>
                </a:lnTo>
                <a:lnTo>
                  <a:pt x="83710" y="10170"/>
                </a:lnTo>
                <a:lnTo>
                  <a:pt x="80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65147" y="1860803"/>
            <a:ext cx="4446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84200" algn="l"/>
                <a:tab pos="1893570" algn="l"/>
                <a:tab pos="2510790" algn="l"/>
              </a:tabLst>
            </a:pPr>
            <a:r>
              <a:rPr sz="2000" dirty="0">
                <a:latin typeface="Cambria Math"/>
                <a:cs typeface="Cambria Math"/>
              </a:rPr>
              <a:t>𝐽</a:t>
            </a:r>
            <a:r>
              <a:rPr sz="2000" spc="42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𝜃	= −</a:t>
            </a:r>
            <a:r>
              <a:rPr sz="2000" spc="15" dirty="0">
                <a:latin typeface="Cambria Math"/>
                <a:cs typeface="Cambria Math"/>
              </a:rPr>
              <a:t> </a:t>
            </a:r>
            <a:r>
              <a:rPr sz="3000" baseline="-37500" dirty="0">
                <a:latin typeface="Cambria Math"/>
                <a:cs typeface="Cambria Math"/>
              </a:rPr>
              <a:t>𝑇</a:t>
            </a:r>
            <a:r>
              <a:rPr sz="3000" spc="-104" baseline="-37500" dirty="0">
                <a:latin typeface="Cambria Math"/>
                <a:cs typeface="Cambria Math"/>
              </a:rPr>
              <a:t> </a:t>
            </a:r>
            <a:r>
              <a:rPr sz="2000" spc="1655" dirty="0">
                <a:latin typeface="Cambria Math"/>
                <a:cs typeface="Cambria Math"/>
              </a:rPr>
              <a:t>S	S	</a:t>
            </a:r>
            <a:r>
              <a:rPr sz="2000" spc="-5" dirty="0">
                <a:latin typeface="Cambria Math"/>
                <a:cs typeface="Cambria Math"/>
              </a:rPr>
              <a:t>log </a:t>
            </a:r>
            <a:r>
              <a:rPr sz="2000" dirty="0">
                <a:latin typeface="Cambria Math"/>
                <a:cs typeface="Cambria Math"/>
              </a:rPr>
              <a:t>𝑃 </a:t>
            </a:r>
            <a:r>
              <a:rPr sz="2000" spc="75" dirty="0">
                <a:latin typeface="Cambria Math"/>
                <a:cs typeface="Cambria Math"/>
              </a:rPr>
              <a:t>𝑤</a:t>
            </a:r>
            <a:r>
              <a:rPr sz="2250" spc="112" baseline="-14814" dirty="0">
                <a:latin typeface="Cambria Math"/>
                <a:cs typeface="Cambria Math"/>
              </a:rPr>
              <a:t>89: </a:t>
            </a:r>
            <a:r>
              <a:rPr sz="2000" dirty="0">
                <a:latin typeface="Cambria Math"/>
                <a:cs typeface="Cambria Math"/>
              </a:rPr>
              <a:t>| </a:t>
            </a:r>
            <a:r>
              <a:rPr sz="2000" spc="-50" dirty="0">
                <a:latin typeface="Cambria Math"/>
                <a:cs typeface="Cambria Math"/>
              </a:rPr>
              <a:t>𝑤</a:t>
            </a:r>
            <a:r>
              <a:rPr sz="2250" spc="-75" baseline="-14814" dirty="0">
                <a:latin typeface="Cambria Math"/>
                <a:cs typeface="Cambria Math"/>
              </a:rPr>
              <a:t>8</a:t>
            </a:r>
            <a:r>
              <a:rPr sz="2000" spc="-50" dirty="0">
                <a:latin typeface="Cambria Math"/>
                <a:cs typeface="Cambria Math"/>
              </a:rPr>
              <a:t>;</a:t>
            </a:r>
            <a:r>
              <a:rPr sz="2000" spc="-7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𝜃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2869" y="2974481"/>
            <a:ext cx="1701800" cy="368300"/>
          </a:xfrm>
          <a:custGeom>
            <a:avLst/>
            <a:gdLst/>
            <a:ahLst/>
            <a:cxnLst/>
            <a:rect l="l" t="t" r="r" b="b"/>
            <a:pathLst>
              <a:path w="1701800" h="368300">
                <a:moveTo>
                  <a:pt x="1604902" y="0"/>
                </a:moveTo>
                <a:lnTo>
                  <a:pt x="1601182" y="12203"/>
                </a:lnTo>
                <a:lnTo>
                  <a:pt x="1618097" y="20975"/>
                </a:lnTo>
                <a:lnTo>
                  <a:pt x="1632827" y="33747"/>
                </a:lnTo>
                <a:lnTo>
                  <a:pt x="1655728" y="71288"/>
                </a:lnTo>
                <a:lnTo>
                  <a:pt x="1669624" y="122299"/>
                </a:lnTo>
                <a:lnTo>
                  <a:pt x="1674257" y="184249"/>
                </a:lnTo>
                <a:lnTo>
                  <a:pt x="1673099" y="216521"/>
                </a:lnTo>
                <a:lnTo>
                  <a:pt x="1663834" y="272890"/>
                </a:lnTo>
                <a:lnTo>
                  <a:pt x="1645370" y="317725"/>
                </a:lnTo>
                <a:lnTo>
                  <a:pt x="1618097" y="347230"/>
                </a:lnTo>
                <a:lnTo>
                  <a:pt x="1601182" y="355997"/>
                </a:lnTo>
                <a:lnTo>
                  <a:pt x="1604902" y="368200"/>
                </a:lnTo>
                <a:lnTo>
                  <a:pt x="1646016" y="346285"/>
                </a:lnTo>
                <a:lnTo>
                  <a:pt x="1676490" y="304948"/>
                </a:lnTo>
                <a:lnTo>
                  <a:pt x="1695353" y="249212"/>
                </a:lnTo>
                <a:lnTo>
                  <a:pt x="1701641" y="184100"/>
                </a:lnTo>
                <a:lnTo>
                  <a:pt x="1700069" y="150372"/>
                </a:lnTo>
                <a:lnTo>
                  <a:pt x="1687493" y="89948"/>
                </a:lnTo>
                <a:lnTo>
                  <a:pt x="1662583" y="40155"/>
                </a:lnTo>
                <a:lnTo>
                  <a:pt x="1626789" y="8529"/>
                </a:lnTo>
                <a:lnTo>
                  <a:pt x="1604902" y="0"/>
                </a:lnTo>
                <a:close/>
              </a:path>
              <a:path w="1701800" h="368300">
                <a:moveTo>
                  <a:pt x="96738" y="0"/>
                </a:moveTo>
                <a:lnTo>
                  <a:pt x="55624" y="21914"/>
                </a:lnTo>
                <a:lnTo>
                  <a:pt x="25152" y="63252"/>
                </a:lnTo>
                <a:lnTo>
                  <a:pt x="6288" y="118988"/>
                </a:lnTo>
                <a:lnTo>
                  <a:pt x="0" y="184100"/>
                </a:lnTo>
                <a:lnTo>
                  <a:pt x="1572" y="217828"/>
                </a:lnTo>
                <a:lnTo>
                  <a:pt x="14148" y="278252"/>
                </a:lnTo>
                <a:lnTo>
                  <a:pt x="39058" y="328045"/>
                </a:lnTo>
                <a:lnTo>
                  <a:pt x="74851" y="359671"/>
                </a:lnTo>
                <a:lnTo>
                  <a:pt x="96738" y="368200"/>
                </a:lnTo>
                <a:lnTo>
                  <a:pt x="100459" y="355997"/>
                </a:lnTo>
                <a:lnTo>
                  <a:pt x="83544" y="347230"/>
                </a:lnTo>
                <a:lnTo>
                  <a:pt x="68814" y="334472"/>
                </a:lnTo>
                <a:lnTo>
                  <a:pt x="45914" y="296986"/>
                </a:lnTo>
                <a:lnTo>
                  <a:pt x="32017" y="246068"/>
                </a:lnTo>
                <a:lnTo>
                  <a:pt x="27390" y="184100"/>
                </a:lnTo>
                <a:lnTo>
                  <a:pt x="28543" y="151907"/>
                </a:lnTo>
                <a:lnTo>
                  <a:pt x="37807" y="95426"/>
                </a:lnTo>
                <a:lnTo>
                  <a:pt x="56271" y="50518"/>
                </a:lnTo>
                <a:lnTo>
                  <a:pt x="83544" y="20975"/>
                </a:lnTo>
                <a:lnTo>
                  <a:pt x="100459" y="12203"/>
                </a:lnTo>
                <a:lnTo>
                  <a:pt x="96738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2740" y="2928620"/>
            <a:ext cx="6363335" cy="258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520065" algn="l"/>
                <a:tab pos="520700" algn="l"/>
                <a:tab pos="4269740" algn="l"/>
                <a:tab pos="5956300" algn="l"/>
              </a:tabLst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Question: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How to</a:t>
            </a:r>
            <a:r>
              <a:rPr sz="2400" spc="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calculate</a:t>
            </a:r>
            <a:r>
              <a:rPr sz="2400" spc="1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𝑃	</a:t>
            </a:r>
            <a:r>
              <a:rPr sz="2400" spc="95" dirty="0">
                <a:solidFill>
                  <a:srgbClr val="BB57BE"/>
                </a:solidFill>
                <a:latin typeface="Cambria Math"/>
                <a:cs typeface="Cambria Math"/>
              </a:rPr>
              <a:t>𝑤</a:t>
            </a:r>
            <a:r>
              <a:rPr sz="2700" spc="142" baseline="-15432" dirty="0">
                <a:solidFill>
                  <a:srgbClr val="BB57BE"/>
                </a:solidFill>
                <a:latin typeface="Cambria Math"/>
                <a:cs typeface="Cambria Math"/>
              </a:rPr>
              <a:t>89: 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|</a:t>
            </a:r>
            <a:r>
              <a:rPr sz="2400" spc="-320" dirty="0">
                <a:solidFill>
                  <a:srgbClr val="BB57BE"/>
                </a:solidFill>
                <a:latin typeface="Cambria Math"/>
                <a:cs typeface="Cambria Math"/>
              </a:rPr>
              <a:t> </a:t>
            </a:r>
            <a:r>
              <a:rPr sz="2400" spc="-55" dirty="0">
                <a:solidFill>
                  <a:srgbClr val="BB57BE"/>
                </a:solidFill>
                <a:latin typeface="Cambria Math"/>
                <a:cs typeface="Cambria Math"/>
              </a:rPr>
              <a:t>𝑤</a:t>
            </a:r>
            <a:r>
              <a:rPr sz="2700" spc="-82" baseline="-15432" dirty="0">
                <a:solidFill>
                  <a:srgbClr val="BB57BE"/>
                </a:solidFill>
                <a:latin typeface="Cambria Math"/>
                <a:cs typeface="Cambria Math"/>
              </a:rPr>
              <a:t>8</a:t>
            </a:r>
            <a:r>
              <a:rPr sz="2400" spc="-55" dirty="0">
                <a:solidFill>
                  <a:srgbClr val="BB57BE"/>
                </a:solidFill>
                <a:latin typeface="Cambria Math"/>
                <a:cs typeface="Cambria Math"/>
              </a:rPr>
              <a:t>;</a:t>
            </a:r>
            <a:r>
              <a:rPr sz="2400" spc="-120" dirty="0">
                <a:solidFill>
                  <a:srgbClr val="BB57BE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𝜃	</a:t>
            </a:r>
            <a:r>
              <a:rPr sz="2400" dirty="0">
                <a:solidFill>
                  <a:srgbClr val="BB57BE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520700" indent="-457200">
              <a:lnSpc>
                <a:spcPct val="100000"/>
              </a:lnSpc>
              <a:spcBef>
                <a:spcPts val="2014"/>
              </a:spcBef>
              <a:buClr>
                <a:srgbClr val="CC0000"/>
              </a:buClr>
              <a:buFont typeface="Arial"/>
              <a:buChar char="•"/>
              <a:tabLst>
                <a:tab pos="520065" algn="l"/>
                <a:tab pos="520700" algn="l"/>
              </a:tabLst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Answer: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</a:t>
            </a:r>
            <a:r>
              <a:rPr sz="2400" i="1" dirty="0">
                <a:latin typeface="Calibri"/>
                <a:cs typeface="Calibri"/>
              </a:rPr>
              <a:t>use </a:t>
            </a:r>
            <a:r>
              <a:rPr sz="2400" i="1" spc="-5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vectors </a:t>
            </a:r>
            <a:r>
              <a:rPr sz="2400" dirty="0">
                <a:latin typeface="Calibri"/>
                <a:cs typeface="Calibri"/>
              </a:rPr>
              <a:t>per </a:t>
            </a:r>
            <a:r>
              <a:rPr sz="2400" spc="-5" dirty="0">
                <a:latin typeface="Calibri"/>
                <a:cs typeface="Calibri"/>
              </a:rPr>
              <a:t>word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w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977900" lvl="1" indent="-457200">
              <a:lnSpc>
                <a:spcPct val="100000"/>
              </a:lnSpc>
              <a:spcBef>
                <a:spcPts val="1525"/>
              </a:spcBef>
              <a:buClr>
                <a:srgbClr val="3A87FF"/>
              </a:buClr>
              <a:buFont typeface="Arial"/>
              <a:buChar char="•"/>
              <a:tabLst>
                <a:tab pos="977265" algn="l"/>
                <a:tab pos="977900" algn="l"/>
              </a:tabLst>
            </a:pPr>
            <a:r>
              <a:rPr sz="2000" spc="65" dirty="0">
                <a:latin typeface="Cambria Math"/>
                <a:cs typeface="Cambria Math"/>
              </a:rPr>
              <a:t>𝑣</a:t>
            </a:r>
            <a:r>
              <a:rPr sz="2250" spc="97" baseline="-14814" dirty="0">
                <a:latin typeface="Cambria Math"/>
                <a:cs typeface="Cambria Math"/>
              </a:rPr>
              <a:t>U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i="1" dirty="0">
                <a:latin typeface="Calibri"/>
                <a:cs typeface="Calibri"/>
              </a:rPr>
              <a:t>w </a:t>
            </a:r>
            <a:r>
              <a:rPr sz="2000" dirty="0">
                <a:latin typeface="Calibri"/>
                <a:cs typeface="Calibri"/>
              </a:rPr>
              <a:t>is a </a:t>
            </a:r>
            <a:r>
              <a:rPr sz="2000" spc="-5" dirty="0">
                <a:latin typeface="Calibri"/>
                <a:cs typeface="Calibri"/>
              </a:rPr>
              <a:t>center</a:t>
            </a:r>
            <a:r>
              <a:rPr sz="2000" spc="-2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word</a:t>
            </a:r>
            <a:endParaRPr sz="2000">
              <a:latin typeface="Calibri"/>
              <a:cs typeface="Calibri"/>
            </a:endParaRPr>
          </a:p>
          <a:p>
            <a:pPr marL="977900" lvl="1" indent="-457200">
              <a:lnSpc>
                <a:spcPct val="100000"/>
              </a:lnSpc>
              <a:spcBef>
                <a:spcPts val="1490"/>
              </a:spcBef>
              <a:buClr>
                <a:srgbClr val="3A87FF"/>
              </a:buClr>
              <a:buFont typeface="Arial"/>
              <a:buChar char="•"/>
              <a:tabLst>
                <a:tab pos="977265" algn="l"/>
                <a:tab pos="977900" algn="l"/>
              </a:tabLst>
            </a:pPr>
            <a:r>
              <a:rPr sz="2000" spc="125" dirty="0">
                <a:latin typeface="Cambria Math"/>
                <a:cs typeface="Cambria Math"/>
              </a:rPr>
              <a:t>𝑢</a:t>
            </a:r>
            <a:r>
              <a:rPr sz="2250" spc="187" baseline="-14814" dirty="0">
                <a:latin typeface="Cambria Math"/>
                <a:cs typeface="Cambria Math"/>
              </a:rPr>
              <a:t>U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i="1" dirty="0">
                <a:latin typeface="Calibri"/>
                <a:cs typeface="Calibri"/>
              </a:rPr>
              <a:t>w </a:t>
            </a:r>
            <a:r>
              <a:rPr sz="2000" dirty="0">
                <a:latin typeface="Calibri"/>
                <a:cs typeface="Calibri"/>
              </a:rPr>
              <a:t>is a </a:t>
            </a:r>
            <a:r>
              <a:rPr sz="2000" spc="-5" dirty="0">
                <a:latin typeface="Calibri"/>
                <a:cs typeface="Calibri"/>
              </a:rPr>
              <a:t>context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word</a:t>
            </a:r>
            <a:endParaRPr sz="2000">
              <a:latin typeface="Calibri"/>
              <a:cs typeface="Calibri"/>
            </a:endParaRPr>
          </a:p>
          <a:p>
            <a:pPr marL="520700" indent="-457200">
              <a:lnSpc>
                <a:spcPct val="100000"/>
              </a:lnSpc>
              <a:spcBef>
                <a:spcPts val="1710"/>
              </a:spcBef>
              <a:buClr>
                <a:srgbClr val="CC0000"/>
              </a:buClr>
              <a:buFont typeface="Arial"/>
              <a:buChar char="•"/>
              <a:tabLst>
                <a:tab pos="520065" algn="l"/>
                <a:tab pos="520700" algn="l"/>
              </a:tabLst>
            </a:pPr>
            <a:r>
              <a:rPr sz="2400" dirty="0">
                <a:latin typeface="Calibri"/>
                <a:cs typeface="Calibri"/>
              </a:rPr>
              <a:t>Then for a center </a:t>
            </a:r>
            <a:r>
              <a:rPr sz="2400" spc="-5" dirty="0">
                <a:latin typeface="Calibri"/>
                <a:cs typeface="Calibri"/>
              </a:rPr>
              <a:t>word </a:t>
            </a:r>
            <a:r>
              <a:rPr sz="2400" i="1" dirty="0">
                <a:latin typeface="Calibri"/>
                <a:cs typeface="Calibri"/>
              </a:rPr>
              <a:t>c </a:t>
            </a:r>
            <a:r>
              <a:rPr sz="2400" dirty="0">
                <a:latin typeface="Calibri"/>
                <a:cs typeface="Calibri"/>
              </a:rPr>
              <a:t>and a </a:t>
            </a:r>
            <a:r>
              <a:rPr sz="2400" spc="-5" dirty="0">
                <a:latin typeface="Calibri"/>
                <a:cs typeface="Calibri"/>
              </a:rPr>
              <a:t>context word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44855" y="6065444"/>
            <a:ext cx="614045" cy="282575"/>
          </a:xfrm>
          <a:custGeom>
            <a:avLst/>
            <a:gdLst/>
            <a:ahLst/>
            <a:cxnLst/>
            <a:rect l="l" t="t" r="r" b="b"/>
            <a:pathLst>
              <a:path w="614045" h="282575">
                <a:moveTo>
                  <a:pt x="327974" y="2655"/>
                </a:moveTo>
                <a:lnTo>
                  <a:pt x="305055" y="2655"/>
                </a:lnTo>
                <a:lnTo>
                  <a:pt x="305055" y="279624"/>
                </a:lnTo>
                <a:lnTo>
                  <a:pt x="327974" y="279624"/>
                </a:lnTo>
                <a:lnTo>
                  <a:pt x="327974" y="2655"/>
                </a:lnTo>
                <a:close/>
              </a:path>
              <a:path w="614045" h="282575">
                <a:moveTo>
                  <a:pt x="523777" y="0"/>
                </a:moveTo>
                <a:lnTo>
                  <a:pt x="519758" y="11459"/>
                </a:lnTo>
                <a:lnTo>
                  <a:pt x="536101" y="18552"/>
                </a:lnTo>
                <a:lnTo>
                  <a:pt x="550156" y="28370"/>
                </a:lnTo>
                <a:lnTo>
                  <a:pt x="578694" y="73879"/>
                </a:lnTo>
                <a:lnTo>
                  <a:pt x="587029" y="115662"/>
                </a:lnTo>
                <a:lnTo>
                  <a:pt x="588070" y="139749"/>
                </a:lnTo>
                <a:lnTo>
                  <a:pt x="587024" y="164650"/>
                </a:lnTo>
                <a:lnTo>
                  <a:pt x="578652" y="207587"/>
                </a:lnTo>
                <a:lnTo>
                  <a:pt x="550175" y="253826"/>
                </a:lnTo>
                <a:lnTo>
                  <a:pt x="520204" y="270867"/>
                </a:lnTo>
                <a:lnTo>
                  <a:pt x="523777" y="282326"/>
                </a:lnTo>
                <a:lnTo>
                  <a:pt x="562286" y="264262"/>
                </a:lnTo>
                <a:lnTo>
                  <a:pt x="590600" y="232990"/>
                </a:lnTo>
                <a:lnTo>
                  <a:pt x="608013" y="191113"/>
                </a:lnTo>
                <a:lnTo>
                  <a:pt x="613817" y="141237"/>
                </a:lnTo>
                <a:lnTo>
                  <a:pt x="612362" y="115355"/>
                </a:lnTo>
                <a:lnTo>
                  <a:pt x="600716" y="69479"/>
                </a:lnTo>
                <a:lnTo>
                  <a:pt x="577620" y="32132"/>
                </a:lnTo>
                <a:lnTo>
                  <a:pt x="544245" y="7390"/>
                </a:lnTo>
                <a:lnTo>
                  <a:pt x="523777" y="0"/>
                </a:lnTo>
                <a:close/>
              </a:path>
              <a:path w="614045" h="282575">
                <a:moveTo>
                  <a:pt x="90040" y="0"/>
                </a:moveTo>
                <a:lnTo>
                  <a:pt x="51623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2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6"/>
                </a:lnTo>
                <a:lnTo>
                  <a:pt x="93611" y="270867"/>
                </a:lnTo>
                <a:lnTo>
                  <a:pt x="77524" y="263741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9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09024" y="5976620"/>
            <a:ext cx="1202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  <a:tab pos="960755" algn="l"/>
              </a:tabLst>
            </a:pP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𝑃	𝑜 </a:t>
            </a:r>
            <a:r>
              <a:rPr sz="2400" spc="-250" dirty="0">
                <a:solidFill>
                  <a:srgbClr val="BB57BE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𝑐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39540" y="5885179"/>
            <a:ext cx="214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2685" algn="l"/>
                <a:tab pos="1473835" algn="l"/>
                <a:tab pos="2132965" algn="l"/>
              </a:tabLst>
            </a:pPr>
            <a:r>
              <a:rPr sz="1800" u="heavy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heavy" spc="30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  <a:latin typeface="Cambria Math"/>
                <a:cs typeface="Cambria Math"/>
              </a:rPr>
              <a:t>Y	</a:t>
            </a:r>
            <a:r>
              <a:rPr sz="1800" u="heavy" spc="-60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  <a:latin typeface="Cambria Math"/>
                <a:cs typeface="Cambria Math"/>
              </a:rPr>
              <a:t>Z	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01045" y="5744971"/>
            <a:ext cx="140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solidFill>
                  <a:srgbClr val="BB57BE"/>
                </a:solidFill>
                <a:latin typeface="Cambria Math"/>
                <a:cs typeface="Cambria Math"/>
              </a:rPr>
              <a:t>exp(𝑢</a:t>
            </a:r>
            <a:r>
              <a:rPr sz="2700" spc="135" baseline="26234" dirty="0">
                <a:solidFill>
                  <a:srgbClr val="BB57BE"/>
                </a:solidFill>
                <a:latin typeface="Cambria Math"/>
                <a:cs typeface="Cambria Math"/>
              </a:rPr>
              <a:t>I</a:t>
            </a:r>
            <a:r>
              <a:rPr sz="2400" spc="90" dirty="0">
                <a:solidFill>
                  <a:srgbClr val="BB57BE"/>
                </a:solidFill>
                <a:latin typeface="Cambria Math"/>
                <a:cs typeface="Cambria Math"/>
              </a:rPr>
              <a:t>𝑣</a:t>
            </a:r>
            <a:r>
              <a:rPr sz="2400" spc="310" dirty="0">
                <a:solidFill>
                  <a:srgbClr val="BB57BE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51693" y="6333235"/>
            <a:ext cx="501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solidFill>
                  <a:srgbClr val="BB57BE"/>
                </a:solidFill>
                <a:latin typeface="Cambria Math"/>
                <a:cs typeface="Cambria Math"/>
              </a:rPr>
              <a:t>U</a:t>
            </a:r>
            <a:r>
              <a:rPr sz="1800" spc="-35" dirty="0">
                <a:solidFill>
                  <a:srgbClr val="BB57BE"/>
                </a:solidFill>
                <a:latin typeface="Cambria Math"/>
                <a:cs typeface="Cambria Math"/>
              </a:rPr>
              <a:t>∈</a:t>
            </a:r>
            <a:r>
              <a:rPr sz="1800" spc="540" dirty="0">
                <a:solidFill>
                  <a:srgbClr val="BB57BE"/>
                </a:solidFill>
                <a:latin typeface="Cambria Math"/>
                <a:cs typeface="Cambria Math"/>
              </a:rPr>
              <a:t>]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3601" y="6317996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1800" spc="305" dirty="0">
                <a:solidFill>
                  <a:srgbClr val="BB57BE"/>
                </a:solidFill>
                <a:latin typeface="Cambria Math"/>
                <a:cs typeface="Cambria Math"/>
              </a:rPr>
              <a:t>U	</a:t>
            </a:r>
            <a:r>
              <a:rPr sz="1800" spc="-60" dirty="0">
                <a:solidFill>
                  <a:srgbClr val="BB57BE"/>
                </a:solidFill>
                <a:latin typeface="Cambria Math"/>
                <a:cs typeface="Cambria Math"/>
              </a:rPr>
              <a:t>Z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10329" y="6180835"/>
            <a:ext cx="2204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82320" algn="l"/>
              </a:tabLst>
            </a:pPr>
            <a:r>
              <a:rPr sz="3600" baseline="2314" dirty="0">
                <a:solidFill>
                  <a:srgbClr val="BB57BE"/>
                </a:solidFill>
                <a:latin typeface="Cambria Math"/>
                <a:cs typeface="Cambria Math"/>
              </a:rPr>
              <a:t>∑	</a:t>
            </a:r>
            <a:r>
              <a:rPr sz="2400" spc="90" dirty="0">
                <a:solidFill>
                  <a:srgbClr val="BB57BE"/>
                </a:solidFill>
                <a:latin typeface="Cambria Math"/>
                <a:cs typeface="Cambria Math"/>
              </a:rPr>
              <a:t>exp(𝑢</a:t>
            </a:r>
            <a:r>
              <a:rPr sz="2700" spc="135" baseline="21604" dirty="0">
                <a:solidFill>
                  <a:srgbClr val="BB57BE"/>
                </a:solidFill>
                <a:latin typeface="Cambria Math"/>
                <a:cs typeface="Cambria Math"/>
              </a:rPr>
              <a:t>I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𝑣</a:t>
            </a:r>
            <a:r>
              <a:rPr sz="2400" spc="210" dirty="0">
                <a:solidFill>
                  <a:srgbClr val="BB57BE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BB57BE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540" y="6441947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7308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Word2Vec Overview </a:t>
            </a:r>
            <a:r>
              <a:rPr dirty="0"/>
              <a:t>with</a:t>
            </a:r>
            <a:r>
              <a:rPr spc="-25" dirty="0"/>
              <a:t> </a:t>
            </a:r>
            <a:r>
              <a:rPr spc="-5" dirty="0"/>
              <a:t>Vectors</a:t>
            </a:r>
          </a:p>
        </p:txBody>
      </p:sp>
      <p:sp>
        <p:nvSpPr>
          <p:cNvPr id="3" name="object 3"/>
          <p:cNvSpPr/>
          <p:nvPr/>
        </p:nvSpPr>
        <p:spPr>
          <a:xfrm>
            <a:off x="5906430" y="1178648"/>
            <a:ext cx="1155065" cy="307340"/>
          </a:xfrm>
          <a:custGeom>
            <a:avLst/>
            <a:gdLst/>
            <a:ahLst/>
            <a:cxnLst/>
            <a:rect l="l" t="t" r="r" b="b"/>
            <a:pathLst>
              <a:path w="1155065" h="307340">
                <a:moveTo>
                  <a:pt x="1074299" y="0"/>
                </a:moveTo>
                <a:lnTo>
                  <a:pt x="1071199" y="10170"/>
                </a:lnTo>
                <a:lnTo>
                  <a:pt x="1085296" y="17480"/>
                </a:lnTo>
                <a:lnTo>
                  <a:pt x="1097570" y="28123"/>
                </a:lnTo>
                <a:lnTo>
                  <a:pt x="1123409" y="79523"/>
                </a:lnTo>
                <a:lnTo>
                  <a:pt x="1131129" y="126590"/>
                </a:lnTo>
                <a:lnTo>
                  <a:pt x="1132095" y="153541"/>
                </a:lnTo>
                <a:lnTo>
                  <a:pt x="1131129" y="180435"/>
                </a:lnTo>
                <a:lnTo>
                  <a:pt x="1123409" y="227408"/>
                </a:lnTo>
                <a:lnTo>
                  <a:pt x="1108023" y="264771"/>
                </a:lnTo>
                <a:lnTo>
                  <a:pt x="1071199" y="296664"/>
                </a:lnTo>
                <a:lnTo>
                  <a:pt x="1074299" y="306834"/>
                </a:lnTo>
                <a:lnTo>
                  <a:pt x="1108562" y="288571"/>
                </a:lnTo>
                <a:lnTo>
                  <a:pt x="1133955" y="254124"/>
                </a:lnTo>
                <a:lnTo>
                  <a:pt x="1149675" y="207677"/>
                </a:lnTo>
                <a:lnTo>
                  <a:pt x="1154915" y="153417"/>
                </a:lnTo>
                <a:lnTo>
                  <a:pt x="1153605" y="125310"/>
                </a:lnTo>
                <a:lnTo>
                  <a:pt x="1143125" y="74956"/>
                </a:lnTo>
                <a:lnTo>
                  <a:pt x="1122367" y="33463"/>
                </a:lnTo>
                <a:lnTo>
                  <a:pt x="1092539" y="7108"/>
                </a:lnTo>
                <a:lnTo>
                  <a:pt x="1074299" y="0"/>
                </a:lnTo>
                <a:close/>
              </a:path>
              <a:path w="1155065" h="307340">
                <a:moveTo>
                  <a:pt x="80608" y="0"/>
                </a:moveTo>
                <a:lnTo>
                  <a:pt x="46347" y="18263"/>
                </a:lnTo>
                <a:lnTo>
                  <a:pt x="20954" y="52710"/>
                </a:lnTo>
                <a:lnTo>
                  <a:pt x="5234" y="99156"/>
                </a:lnTo>
                <a:lnTo>
                  <a:pt x="0" y="153541"/>
                </a:lnTo>
                <a:lnTo>
                  <a:pt x="1304" y="181524"/>
                </a:lnTo>
                <a:lnTo>
                  <a:pt x="11784" y="231877"/>
                </a:lnTo>
                <a:lnTo>
                  <a:pt x="32542" y="273371"/>
                </a:lnTo>
                <a:lnTo>
                  <a:pt x="62369" y="299726"/>
                </a:lnTo>
                <a:lnTo>
                  <a:pt x="80608" y="306834"/>
                </a:lnTo>
                <a:lnTo>
                  <a:pt x="83710" y="296664"/>
                </a:lnTo>
                <a:lnTo>
                  <a:pt x="69613" y="289358"/>
                </a:lnTo>
                <a:lnTo>
                  <a:pt x="57338" y="278727"/>
                </a:lnTo>
                <a:lnTo>
                  <a:pt x="31499" y="227408"/>
                </a:lnTo>
                <a:lnTo>
                  <a:pt x="23779" y="180435"/>
                </a:lnTo>
                <a:lnTo>
                  <a:pt x="22819" y="153417"/>
                </a:lnTo>
                <a:lnTo>
                  <a:pt x="23779" y="126590"/>
                </a:lnTo>
                <a:lnTo>
                  <a:pt x="31499" y="79523"/>
                </a:lnTo>
                <a:lnTo>
                  <a:pt x="46886" y="42098"/>
                </a:lnTo>
                <a:lnTo>
                  <a:pt x="83710" y="10170"/>
                </a:lnTo>
                <a:lnTo>
                  <a:pt x="80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0840" y="1138428"/>
            <a:ext cx="66116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latin typeface="Cambria Math"/>
                <a:cs typeface="Cambria Math"/>
              </a:rPr>
              <a:t>Example windows and process for computing </a:t>
            </a:r>
            <a:r>
              <a:rPr sz="2000" dirty="0">
                <a:latin typeface="Cambria Math"/>
                <a:cs typeface="Cambria Math"/>
              </a:rPr>
              <a:t>𝑃 </a:t>
            </a:r>
            <a:r>
              <a:rPr sz="2000" spc="75" dirty="0">
                <a:latin typeface="Cambria Math"/>
                <a:cs typeface="Cambria Math"/>
              </a:rPr>
              <a:t>𝑤</a:t>
            </a:r>
            <a:r>
              <a:rPr sz="2250" spc="112" baseline="-14814" dirty="0">
                <a:latin typeface="Cambria Math"/>
                <a:cs typeface="Cambria Math"/>
              </a:rPr>
              <a:t>89: </a:t>
            </a:r>
            <a:r>
              <a:rPr sz="2000" dirty="0">
                <a:latin typeface="Cambria Math"/>
                <a:cs typeface="Cambria Math"/>
              </a:rPr>
              <a:t>|</a:t>
            </a:r>
            <a:r>
              <a:rPr sz="2000" spc="-195" dirty="0">
                <a:latin typeface="Cambria Math"/>
                <a:cs typeface="Cambria Math"/>
              </a:rPr>
              <a:t> </a:t>
            </a:r>
            <a:r>
              <a:rPr sz="2000" spc="-120" dirty="0">
                <a:latin typeface="Cambria Math"/>
                <a:cs typeface="Cambria Math"/>
              </a:rPr>
              <a:t>𝑤</a:t>
            </a:r>
            <a:r>
              <a:rPr sz="2250" spc="-179" baseline="-14814" dirty="0">
                <a:latin typeface="Cambria Math"/>
                <a:cs typeface="Cambria Math"/>
              </a:rPr>
              <a:t>8</a:t>
            </a:r>
            <a:endParaRPr sz="2250" baseline="-14814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4855" y="1597748"/>
            <a:ext cx="1927860" cy="307340"/>
          </a:xfrm>
          <a:custGeom>
            <a:avLst/>
            <a:gdLst/>
            <a:ahLst/>
            <a:cxnLst/>
            <a:rect l="l" t="t" r="r" b="b"/>
            <a:pathLst>
              <a:path w="1927860" h="307339">
                <a:moveTo>
                  <a:pt x="1847096" y="0"/>
                </a:moveTo>
                <a:lnTo>
                  <a:pt x="1843995" y="10170"/>
                </a:lnTo>
                <a:lnTo>
                  <a:pt x="1858091" y="17480"/>
                </a:lnTo>
                <a:lnTo>
                  <a:pt x="1870366" y="28123"/>
                </a:lnTo>
                <a:lnTo>
                  <a:pt x="1896205" y="79522"/>
                </a:lnTo>
                <a:lnTo>
                  <a:pt x="1903926" y="126589"/>
                </a:lnTo>
                <a:lnTo>
                  <a:pt x="1904891" y="153541"/>
                </a:lnTo>
                <a:lnTo>
                  <a:pt x="1903926" y="180435"/>
                </a:lnTo>
                <a:lnTo>
                  <a:pt x="1896205" y="227408"/>
                </a:lnTo>
                <a:lnTo>
                  <a:pt x="1880818" y="264771"/>
                </a:lnTo>
                <a:lnTo>
                  <a:pt x="1843995" y="296664"/>
                </a:lnTo>
                <a:lnTo>
                  <a:pt x="1847096" y="306834"/>
                </a:lnTo>
                <a:lnTo>
                  <a:pt x="1881357" y="288571"/>
                </a:lnTo>
                <a:lnTo>
                  <a:pt x="1906751" y="254124"/>
                </a:lnTo>
                <a:lnTo>
                  <a:pt x="1922470" y="207677"/>
                </a:lnTo>
                <a:lnTo>
                  <a:pt x="1927710" y="153417"/>
                </a:lnTo>
                <a:lnTo>
                  <a:pt x="1926400" y="125310"/>
                </a:lnTo>
                <a:lnTo>
                  <a:pt x="1915921" y="74956"/>
                </a:lnTo>
                <a:lnTo>
                  <a:pt x="1895162" y="33463"/>
                </a:lnTo>
                <a:lnTo>
                  <a:pt x="1865334" y="7108"/>
                </a:lnTo>
                <a:lnTo>
                  <a:pt x="1847096" y="0"/>
                </a:lnTo>
                <a:close/>
              </a:path>
              <a:path w="1927860" h="307339">
                <a:moveTo>
                  <a:pt x="80609" y="0"/>
                </a:moveTo>
                <a:lnTo>
                  <a:pt x="46347" y="18262"/>
                </a:lnTo>
                <a:lnTo>
                  <a:pt x="20954" y="52710"/>
                </a:lnTo>
                <a:lnTo>
                  <a:pt x="5234" y="99156"/>
                </a:lnTo>
                <a:lnTo>
                  <a:pt x="0" y="153541"/>
                </a:lnTo>
                <a:lnTo>
                  <a:pt x="1304" y="181524"/>
                </a:lnTo>
                <a:lnTo>
                  <a:pt x="11784" y="231877"/>
                </a:lnTo>
                <a:lnTo>
                  <a:pt x="32542" y="273371"/>
                </a:lnTo>
                <a:lnTo>
                  <a:pt x="62370" y="299726"/>
                </a:lnTo>
                <a:lnTo>
                  <a:pt x="80609" y="306834"/>
                </a:lnTo>
                <a:lnTo>
                  <a:pt x="83710" y="296664"/>
                </a:lnTo>
                <a:lnTo>
                  <a:pt x="69613" y="289358"/>
                </a:lnTo>
                <a:lnTo>
                  <a:pt x="57339" y="278727"/>
                </a:lnTo>
                <a:lnTo>
                  <a:pt x="31500" y="227408"/>
                </a:lnTo>
                <a:lnTo>
                  <a:pt x="23779" y="180435"/>
                </a:lnTo>
                <a:lnTo>
                  <a:pt x="22819" y="153417"/>
                </a:lnTo>
                <a:lnTo>
                  <a:pt x="23779" y="126589"/>
                </a:lnTo>
                <a:lnTo>
                  <a:pt x="31500" y="79522"/>
                </a:lnTo>
                <a:lnTo>
                  <a:pt x="46886" y="42098"/>
                </a:lnTo>
                <a:lnTo>
                  <a:pt x="83710" y="10170"/>
                </a:lnTo>
                <a:lnTo>
                  <a:pt x="80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1040" y="1607820"/>
            <a:ext cx="2086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11111" dirty="0">
                <a:latin typeface="Cambria Math"/>
                <a:cs typeface="Cambria Math"/>
              </a:rPr>
              <a:t>𝑃 </a:t>
            </a:r>
            <a:r>
              <a:rPr sz="3000" spc="240" baseline="11111" dirty="0">
                <a:latin typeface="Cambria Math"/>
                <a:cs typeface="Cambria Math"/>
              </a:rPr>
              <a:t>𝑢</a:t>
            </a:r>
            <a:r>
              <a:rPr sz="1500" spc="160" dirty="0">
                <a:latin typeface="Cambria Math"/>
                <a:cs typeface="Cambria Math"/>
              </a:rPr>
              <a:t>^_Y`abJc </a:t>
            </a:r>
            <a:r>
              <a:rPr sz="3000" baseline="11111" dirty="0">
                <a:latin typeface="Cambria Math"/>
                <a:cs typeface="Cambria Math"/>
              </a:rPr>
              <a:t>|</a:t>
            </a:r>
            <a:r>
              <a:rPr sz="3000" spc="75" baseline="11111" dirty="0">
                <a:latin typeface="Cambria Math"/>
                <a:cs typeface="Cambria Math"/>
              </a:rPr>
              <a:t> </a:t>
            </a:r>
            <a:r>
              <a:rPr sz="3000" spc="-89" baseline="11111" dirty="0">
                <a:latin typeface="Cambria Math"/>
                <a:cs typeface="Cambria Math"/>
              </a:rPr>
              <a:t>𝑣</a:t>
            </a:r>
            <a:r>
              <a:rPr sz="1500" spc="-60" dirty="0">
                <a:latin typeface="Cambria Math"/>
                <a:cs typeface="Cambria Math"/>
              </a:rPr>
              <a:t>de8Y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52928" y="1597748"/>
            <a:ext cx="3975100" cy="307340"/>
          </a:xfrm>
          <a:custGeom>
            <a:avLst/>
            <a:gdLst/>
            <a:ahLst/>
            <a:cxnLst/>
            <a:rect l="l" t="t" r="r" b="b"/>
            <a:pathLst>
              <a:path w="3975100" h="307339">
                <a:moveTo>
                  <a:pt x="3894209" y="0"/>
                </a:moveTo>
                <a:lnTo>
                  <a:pt x="3891107" y="10170"/>
                </a:lnTo>
                <a:lnTo>
                  <a:pt x="3905203" y="17480"/>
                </a:lnTo>
                <a:lnTo>
                  <a:pt x="3917478" y="28123"/>
                </a:lnTo>
                <a:lnTo>
                  <a:pt x="3943318" y="79522"/>
                </a:lnTo>
                <a:lnTo>
                  <a:pt x="3951038" y="126589"/>
                </a:lnTo>
                <a:lnTo>
                  <a:pt x="3952003" y="153541"/>
                </a:lnTo>
                <a:lnTo>
                  <a:pt x="3951038" y="180435"/>
                </a:lnTo>
                <a:lnTo>
                  <a:pt x="3943318" y="227408"/>
                </a:lnTo>
                <a:lnTo>
                  <a:pt x="3927931" y="264771"/>
                </a:lnTo>
                <a:lnTo>
                  <a:pt x="3891107" y="296664"/>
                </a:lnTo>
                <a:lnTo>
                  <a:pt x="3894209" y="306834"/>
                </a:lnTo>
                <a:lnTo>
                  <a:pt x="3928469" y="288571"/>
                </a:lnTo>
                <a:lnTo>
                  <a:pt x="3953863" y="254124"/>
                </a:lnTo>
                <a:lnTo>
                  <a:pt x="3969583" y="207677"/>
                </a:lnTo>
                <a:lnTo>
                  <a:pt x="3974823" y="153417"/>
                </a:lnTo>
                <a:lnTo>
                  <a:pt x="3973513" y="125310"/>
                </a:lnTo>
                <a:lnTo>
                  <a:pt x="3963033" y="74956"/>
                </a:lnTo>
                <a:lnTo>
                  <a:pt x="3942274" y="33463"/>
                </a:lnTo>
                <a:lnTo>
                  <a:pt x="3912447" y="7108"/>
                </a:lnTo>
                <a:lnTo>
                  <a:pt x="3894209" y="0"/>
                </a:lnTo>
                <a:close/>
              </a:path>
              <a:path w="3975100" h="307339">
                <a:moveTo>
                  <a:pt x="80608" y="0"/>
                </a:moveTo>
                <a:lnTo>
                  <a:pt x="46347" y="18262"/>
                </a:lnTo>
                <a:lnTo>
                  <a:pt x="20954" y="52710"/>
                </a:lnTo>
                <a:lnTo>
                  <a:pt x="5234" y="99156"/>
                </a:lnTo>
                <a:lnTo>
                  <a:pt x="0" y="153541"/>
                </a:lnTo>
                <a:lnTo>
                  <a:pt x="1304" y="181524"/>
                </a:lnTo>
                <a:lnTo>
                  <a:pt x="11784" y="231877"/>
                </a:lnTo>
                <a:lnTo>
                  <a:pt x="32542" y="273371"/>
                </a:lnTo>
                <a:lnTo>
                  <a:pt x="62369" y="299726"/>
                </a:lnTo>
                <a:lnTo>
                  <a:pt x="80608" y="306834"/>
                </a:lnTo>
                <a:lnTo>
                  <a:pt x="83710" y="296664"/>
                </a:lnTo>
                <a:lnTo>
                  <a:pt x="69614" y="289358"/>
                </a:lnTo>
                <a:lnTo>
                  <a:pt x="57339" y="278727"/>
                </a:lnTo>
                <a:lnTo>
                  <a:pt x="31499" y="227408"/>
                </a:lnTo>
                <a:lnTo>
                  <a:pt x="23779" y="180435"/>
                </a:lnTo>
                <a:lnTo>
                  <a:pt x="22819" y="153417"/>
                </a:lnTo>
                <a:lnTo>
                  <a:pt x="23779" y="126589"/>
                </a:lnTo>
                <a:lnTo>
                  <a:pt x="31499" y="79522"/>
                </a:lnTo>
                <a:lnTo>
                  <a:pt x="46886" y="42098"/>
                </a:lnTo>
                <a:lnTo>
                  <a:pt x="83710" y="10170"/>
                </a:lnTo>
                <a:lnTo>
                  <a:pt x="806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8140" y="1556003"/>
            <a:ext cx="7621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1750" indent="-2534285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2571750" algn="l"/>
                <a:tab pos="2572385" algn="l"/>
              </a:tabLst>
            </a:pPr>
            <a:r>
              <a:rPr sz="2000" spc="-5" dirty="0">
                <a:latin typeface="Calibri"/>
                <a:cs typeface="Calibri"/>
              </a:rPr>
              <a:t>short for </a:t>
            </a:r>
            <a:r>
              <a:rPr sz="2000" dirty="0">
                <a:latin typeface="Cambria Math"/>
                <a:cs typeface="Cambria Math"/>
              </a:rPr>
              <a:t>P </a:t>
            </a:r>
            <a:r>
              <a:rPr sz="2000" spc="-5" dirty="0">
                <a:latin typeface="Cambria Math"/>
                <a:cs typeface="Cambria Math"/>
              </a:rPr>
              <a:t>𝑝𝑟𝑜𝑏𝑙𝑒𝑚𝑠 </a:t>
            </a:r>
            <a:r>
              <a:rPr sz="2000" dirty="0">
                <a:latin typeface="Cambria Math"/>
                <a:cs typeface="Cambria Math"/>
              </a:rPr>
              <a:t>| </a:t>
            </a:r>
            <a:r>
              <a:rPr sz="2000" spc="-5" dirty="0">
                <a:latin typeface="Cambria Math"/>
                <a:cs typeface="Cambria Math"/>
              </a:rPr>
              <a:t>𝑖𝑛𝑡𝑜 </a:t>
            </a:r>
            <a:r>
              <a:rPr sz="2000" dirty="0">
                <a:latin typeface="Cambria Math"/>
                <a:cs typeface="Cambria Math"/>
              </a:rPr>
              <a:t>; </a:t>
            </a:r>
            <a:r>
              <a:rPr sz="2000" spc="155" dirty="0">
                <a:latin typeface="Cambria Math"/>
                <a:cs typeface="Cambria Math"/>
              </a:rPr>
              <a:t>𝑢</a:t>
            </a:r>
            <a:r>
              <a:rPr sz="2250" spc="232" baseline="-14814" dirty="0">
                <a:latin typeface="Cambria Math"/>
                <a:cs typeface="Cambria Math"/>
              </a:rPr>
              <a:t>^_Y`abJc</a:t>
            </a:r>
            <a:r>
              <a:rPr sz="2000" spc="155" dirty="0">
                <a:latin typeface="Cambria Math"/>
                <a:cs typeface="Cambria Math"/>
              </a:rPr>
              <a:t>,</a:t>
            </a:r>
            <a:r>
              <a:rPr sz="2000" spc="-195" dirty="0">
                <a:latin typeface="Cambria Math"/>
                <a:cs typeface="Cambria Math"/>
              </a:rPr>
              <a:t> </a:t>
            </a:r>
            <a:r>
              <a:rPr sz="2000" spc="-35" dirty="0">
                <a:latin typeface="Cambria Math"/>
                <a:cs typeface="Cambria Math"/>
              </a:rPr>
              <a:t>𝑣</a:t>
            </a:r>
            <a:r>
              <a:rPr sz="2250" spc="-52" baseline="-14814" dirty="0">
                <a:latin typeface="Cambria Math"/>
                <a:cs typeface="Cambria Math"/>
              </a:rPr>
              <a:t>de8Y</a:t>
            </a:r>
            <a:r>
              <a:rPr sz="2000" spc="-35" dirty="0">
                <a:latin typeface="Cambria Math"/>
                <a:cs typeface="Cambria Math"/>
              </a:rPr>
              <a:t>, </a:t>
            </a:r>
            <a:r>
              <a:rPr sz="2000" dirty="0">
                <a:latin typeface="Cambria Math"/>
                <a:cs typeface="Cambria Math"/>
              </a:rPr>
              <a:t>𝜃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52436" y="4267198"/>
            <a:ext cx="3581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95059" y="4255768"/>
            <a:ext cx="7848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crises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13959" y="4263390"/>
            <a:ext cx="998219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35"/>
              </a:spcBef>
            </a:pPr>
            <a:r>
              <a:rPr sz="2000" i="1" spc="-5" dirty="0">
                <a:latin typeface="Calibri"/>
                <a:cs typeface="Calibri"/>
              </a:rPr>
              <a:t>banking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4279" y="4263390"/>
            <a:ext cx="967740" cy="388620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984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235"/>
              </a:spcBef>
            </a:pPr>
            <a:r>
              <a:rPr sz="2000" i="1" spc="-15" dirty="0">
                <a:latin typeface="Calibri"/>
                <a:cs typeface="Calibri"/>
              </a:rPr>
              <a:t>into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39820" y="4255768"/>
            <a:ext cx="9753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turning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2040" y="4255768"/>
            <a:ext cx="115062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problems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142" y="4271007"/>
            <a:ext cx="34290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80936" y="4267198"/>
            <a:ext cx="48768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85457" y="4762496"/>
            <a:ext cx="2296160" cy="160020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3310" y="4796784"/>
            <a:ext cx="2019300" cy="16764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02516" y="4949444"/>
            <a:ext cx="56153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  <a:tabLst>
                <a:tab pos="2252345" algn="l"/>
                <a:tab pos="3541395" algn="l"/>
              </a:tabLst>
            </a:pPr>
            <a:r>
              <a:rPr sz="1800" spc="-5" dirty="0">
                <a:latin typeface="Calibri"/>
                <a:cs typeface="Calibri"/>
              </a:rPr>
              <a:t>outside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context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	</a:t>
            </a:r>
            <a:r>
              <a:rPr sz="2700" spc="-15" baseline="1543" dirty="0">
                <a:latin typeface="Calibri"/>
                <a:cs typeface="Calibri"/>
              </a:rPr>
              <a:t>center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spc="-22" baseline="1543" dirty="0">
                <a:latin typeface="Calibri"/>
                <a:cs typeface="Calibri"/>
              </a:rPr>
              <a:t>word	</a:t>
            </a:r>
            <a:r>
              <a:rPr sz="1800" spc="-5" dirty="0">
                <a:latin typeface="Calibri"/>
                <a:cs typeface="Calibri"/>
              </a:rPr>
              <a:t>outside </a:t>
            </a:r>
            <a:r>
              <a:rPr sz="1800" spc="-15" dirty="0">
                <a:latin typeface="Calibri"/>
                <a:cs typeface="Calibri"/>
              </a:rPr>
              <a:t>context </a:t>
            </a:r>
            <a:r>
              <a:rPr sz="1800" spc="-10" dirty="0">
                <a:latin typeface="Calibri"/>
                <a:cs typeface="Calibri"/>
              </a:rPr>
              <a:t>words 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	</a:t>
            </a:r>
            <a:r>
              <a:rPr sz="2700" spc="-15" baseline="1543" dirty="0">
                <a:latin typeface="Calibri"/>
                <a:cs typeface="Calibri"/>
              </a:rPr>
              <a:t>at</a:t>
            </a:r>
            <a:r>
              <a:rPr sz="2700" spc="7" baseline="1543" dirty="0">
                <a:latin typeface="Calibri"/>
                <a:cs typeface="Calibri"/>
              </a:rPr>
              <a:t> </a:t>
            </a:r>
            <a:r>
              <a:rPr sz="2700" spc="-7" baseline="1543" dirty="0">
                <a:latin typeface="Calibri"/>
                <a:cs typeface="Calibri"/>
              </a:rPr>
              <a:t>position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baseline="1543" dirty="0">
                <a:latin typeface="Calibri"/>
                <a:cs typeface="Calibri"/>
              </a:rPr>
              <a:t>t	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dirty="0"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48097" y="4777733"/>
            <a:ext cx="800100" cy="152400"/>
          </a:xfrm>
          <a:custGeom>
            <a:avLst/>
            <a:gdLst/>
            <a:ahLst/>
            <a:cxnLst/>
            <a:rect l="l" t="t" r="r" b="b"/>
            <a:pathLst>
              <a:path w="800100" h="152400">
                <a:moveTo>
                  <a:pt x="800105" y="0"/>
                </a:moveTo>
                <a:lnTo>
                  <a:pt x="799106" y="29660"/>
                </a:lnTo>
                <a:lnTo>
                  <a:pt x="796385" y="53881"/>
                </a:lnTo>
                <a:lnTo>
                  <a:pt x="792348" y="70211"/>
                </a:lnTo>
                <a:lnTo>
                  <a:pt x="787405" y="76200"/>
                </a:lnTo>
                <a:lnTo>
                  <a:pt x="406686" y="76200"/>
                </a:lnTo>
                <a:lnTo>
                  <a:pt x="401743" y="82188"/>
                </a:lnTo>
                <a:lnTo>
                  <a:pt x="397706" y="98518"/>
                </a:lnTo>
                <a:lnTo>
                  <a:pt x="394985" y="122739"/>
                </a:lnTo>
                <a:lnTo>
                  <a:pt x="393987" y="152400"/>
                </a:lnTo>
                <a:lnTo>
                  <a:pt x="392988" y="122739"/>
                </a:lnTo>
                <a:lnTo>
                  <a:pt x="390267" y="98518"/>
                </a:lnTo>
                <a:lnTo>
                  <a:pt x="386230" y="82188"/>
                </a:lnTo>
                <a:lnTo>
                  <a:pt x="381287" y="76200"/>
                </a:lnTo>
                <a:lnTo>
                  <a:pt x="12699" y="76200"/>
                </a:lnTo>
                <a:lnTo>
                  <a:pt x="7756" y="70211"/>
                </a:lnTo>
                <a:lnTo>
                  <a:pt x="3719" y="53881"/>
                </a:lnTo>
                <a:lnTo>
                  <a:pt x="998" y="29660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453" y="3280533"/>
            <a:ext cx="5625986" cy="989613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582147" y="3263900"/>
            <a:ext cx="2791460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1595">
              <a:lnSpc>
                <a:spcPct val="100000"/>
              </a:lnSpc>
              <a:spcBef>
                <a:spcPts val="100"/>
              </a:spcBef>
            </a:pPr>
            <a:r>
              <a:rPr sz="2700" baseline="10802" dirty="0">
                <a:latin typeface="Cambria Math"/>
                <a:cs typeface="Cambria Math"/>
              </a:rPr>
              <a:t>𝑃 </a:t>
            </a:r>
            <a:r>
              <a:rPr sz="2700" spc="-52" baseline="10802" dirty="0">
                <a:latin typeface="Cambria Math"/>
                <a:cs typeface="Cambria Math"/>
              </a:rPr>
              <a:t>𝑢</a:t>
            </a:r>
            <a:r>
              <a:rPr sz="1300" spc="-35" dirty="0">
                <a:latin typeface="Cambria Math"/>
                <a:cs typeface="Cambria Math"/>
              </a:rPr>
              <a:t>Z_dcdc</a:t>
            </a:r>
            <a:r>
              <a:rPr sz="1300" spc="160" dirty="0">
                <a:latin typeface="Cambria Math"/>
                <a:cs typeface="Cambria Math"/>
              </a:rPr>
              <a:t> </a:t>
            </a:r>
            <a:r>
              <a:rPr sz="2700" spc="-52" baseline="10802" dirty="0">
                <a:latin typeface="Cambria Math"/>
                <a:cs typeface="Cambria Math"/>
              </a:rPr>
              <a:t>|𝑣</a:t>
            </a:r>
            <a:r>
              <a:rPr sz="1300" spc="-35" dirty="0">
                <a:latin typeface="Cambria Math"/>
                <a:cs typeface="Cambria Math"/>
              </a:rPr>
              <a:t>de8Y</a:t>
            </a:r>
            <a:endParaRPr sz="13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2005"/>
              </a:spcBef>
            </a:pPr>
            <a:r>
              <a:rPr sz="2100" baseline="11904" dirty="0">
                <a:latin typeface="Cambria Math"/>
                <a:cs typeface="Cambria Math"/>
              </a:rPr>
              <a:t>𝑃 </a:t>
            </a:r>
            <a:r>
              <a:rPr sz="2100" spc="157" baseline="11904" dirty="0">
                <a:latin typeface="Cambria Math"/>
                <a:cs typeface="Cambria Math"/>
              </a:rPr>
              <a:t>𝑢</a:t>
            </a:r>
            <a:r>
              <a:rPr sz="1000" spc="105" dirty="0">
                <a:latin typeface="Cambria Math"/>
                <a:cs typeface="Cambria Math"/>
              </a:rPr>
              <a:t>`peqder</a:t>
            </a:r>
            <a:r>
              <a:rPr sz="1000" spc="210" dirty="0">
                <a:latin typeface="Cambria Math"/>
                <a:cs typeface="Cambria Math"/>
              </a:rPr>
              <a:t> </a:t>
            </a:r>
            <a:r>
              <a:rPr sz="2100" spc="-37" baseline="11904" dirty="0">
                <a:latin typeface="Cambria Math"/>
                <a:cs typeface="Cambria Math"/>
              </a:rPr>
              <a:t>|𝑣</a:t>
            </a:r>
            <a:r>
              <a:rPr sz="1000" spc="-25" dirty="0">
                <a:latin typeface="Cambria Math"/>
                <a:cs typeface="Cambria Math"/>
              </a:rPr>
              <a:t>de8Y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1636379" y="3288284"/>
            <a:ext cx="219837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10802" dirty="0">
                <a:latin typeface="Cambria Math"/>
                <a:cs typeface="Cambria Math"/>
              </a:rPr>
              <a:t>𝑃 </a:t>
            </a:r>
            <a:r>
              <a:rPr sz="2700" spc="240" baseline="10802" dirty="0">
                <a:latin typeface="Cambria Math"/>
                <a:cs typeface="Cambria Math"/>
              </a:rPr>
              <a:t>𝑢</a:t>
            </a:r>
            <a:r>
              <a:rPr sz="1300" spc="160" dirty="0">
                <a:latin typeface="Cambria Math"/>
                <a:cs typeface="Cambria Math"/>
              </a:rPr>
              <a:t>^_Y`abJc </a:t>
            </a:r>
            <a:r>
              <a:rPr sz="2700" baseline="10802" dirty="0">
                <a:latin typeface="Cambria Math"/>
                <a:cs typeface="Cambria Math"/>
              </a:rPr>
              <a:t>|</a:t>
            </a:r>
            <a:r>
              <a:rPr sz="2700" spc="142" baseline="10802" dirty="0">
                <a:latin typeface="Cambria Math"/>
                <a:cs typeface="Cambria Math"/>
              </a:rPr>
              <a:t> </a:t>
            </a:r>
            <a:r>
              <a:rPr sz="2700" spc="-60" baseline="10802" dirty="0">
                <a:latin typeface="Cambria Math"/>
                <a:cs typeface="Cambria Math"/>
              </a:rPr>
              <a:t>𝑣</a:t>
            </a:r>
            <a:r>
              <a:rPr sz="1300" spc="-40" dirty="0">
                <a:latin typeface="Cambria Math"/>
                <a:cs typeface="Cambria Math"/>
              </a:rPr>
              <a:t>de8Y</a:t>
            </a:r>
            <a:endParaRPr sz="1300">
              <a:latin typeface="Cambria Math"/>
              <a:cs typeface="Cambria Math"/>
            </a:endParaRPr>
          </a:p>
          <a:p>
            <a:pPr marL="921385">
              <a:lnSpc>
                <a:spcPct val="100000"/>
              </a:lnSpc>
              <a:spcBef>
                <a:spcPts val="1860"/>
              </a:spcBef>
            </a:pPr>
            <a:r>
              <a:rPr sz="2100" baseline="11904" dirty="0">
                <a:latin typeface="Cambria Math"/>
                <a:cs typeface="Cambria Math"/>
              </a:rPr>
              <a:t>𝑃 </a:t>
            </a:r>
            <a:r>
              <a:rPr sz="2100" spc="104" baseline="11904" dirty="0">
                <a:latin typeface="Cambria Math"/>
                <a:cs typeface="Cambria Math"/>
              </a:rPr>
              <a:t>𝑢</a:t>
            </a:r>
            <a:r>
              <a:rPr sz="1000" spc="70" dirty="0">
                <a:latin typeface="Cambria Math"/>
                <a:cs typeface="Cambria Math"/>
              </a:rPr>
              <a:t>8seder </a:t>
            </a:r>
            <a:r>
              <a:rPr sz="2100" baseline="11904" dirty="0">
                <a:latin typeface="Cambria Math"/>
                <a:cs typeface="Cambria Math"/>
              </a:rPr>
              <a:t>|</a:t>
            </a:r>
            <a:r>
              <a:rPr sz="2100" spc="150" baseline="11904" dirty="0">
                <a:latin typeface="Cambria Math"/>
                <a:cs typeface="Cambria Math"/>
              </a:rPr>
              <a:t> </a:t>
            </a:r>
            <a:r>
              <a:rPr sz="2100" spc="-44" baseline="11904" dirty="0">
                <a:latin typeface="Cambria Math"/>
                <a:cs typeface="Cambria Math"/>
              </a:rPr>
              <a:t>𝑣</a:t>
            </a:r>
            <a:r>
              <a:rPr sz="1000" spc="-30" dirty="0">
                <a:latin typeface="Cambria Math"/>
                <a:cs typeface="Cambria Math"/>
              </a:rPr>
              <a:t>de8Y</a:t>
            </a:r>
            <a:endParaRPr sz="10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187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Word2vec: prediction</a:t>
            </a:r>
            <a:r>
              <a:rPr spc="-15" dirty="0"/>
              <a:t> </a:t>
            </a:r>
            <a:r>
              <a:rPr spc="-5" dirty="0"/>
              <a:t>function</a:t>
            </a:r>
          </a:p>
        </p:txBody>
      </p:sp>
      <p:sp>
        <p:nvSpPr>
          <p:cNvPr id="3" name="object 3"/>
          <p:cNvSpPr/>
          <p:nvPr/>
        </p:nvSpPr>
        <p:spPr>
          <a:xfrm>
            <a:off x="619371" y="1798718"/>
            <a:ext cx="614045" cy="282575"/>
          </a:xfrm>
          <a:custGeom>
            <a:avLst/>
            <a:gdLst/>
            <a:ahLst/>
            <a:cxnLst/>
            <a:rect l="l" t="t" r="r" b="b"/>
            <a:pathLst>
              <a:path w="614044" h="282575">
                <a:moveTo>
                  <a:pt x="327975" y="2655"/>
                </a:moveTo>
                <a:lnTo>
                  <a:pt x="305056" y="2655"/>
                </a:lnTo>
                <a:lnTo>
                  <a:pt x="305056" y="279624"/>
                </a:lnTo>
                <a:lnTo>
                  <a:pt x="327975" y="279624"/>
                </a:lnTo>
                <a:lnTo>
                  <a:pt x="327975" y="2655"/>
                </a:lnTo>
                <a:close/>
              </a:path>
              <a:path w="614044" h="282575">
                <a:moveTo>
                  <a:pt x="523777" y="0"/>
                </a:moveTo>
                <a:lnTo>
                  <a:pt x="519759" y="11459"/>
                </a:lnTo>
                <a:lnTo>
                  <a:pt x="536102" y="18552"/>
                </a:lnTo>
                <a:lnTo>
                  <a:pt x="550157" y="28370"/>
                </a:lnTo>
                <a:lnTo>
                  <a:pt x="578695" y="73878"/>
                </a:lnTo>
                <a:lnTo>
                  <a:pt x="587029" y="115662"/>
                </a:lnTo>
                <a:lnTo>
                  <a:pt x="588071" y="139749"/>
                </a:lnTo>
                <a:lnTo>
                  <a:pt x="587025" y="164650"/>
                </a:lnTo>
                <a:lnTo>
                  <a:pt x="578653" y="207587"/>
                </a:lnTo>
                <a:lnTo>
                  <a:pt x="550176" y="253826"/>
                </a:lnTo>
                <a:lnTo>
                  <a:pt x="520205" y="270866"/>
                </a:lnTo>
                <a:lnTo>
                  <a:pt x="523777" y="282327"/>
                </a:lnTo>
                <a:lnTo>
                  <a:pt x="562287" y="264263"/>
                </a:lnTo>
                <a:lnTo>
                  <a:pt x="590601" y="232990"/>
                </a:lnTo>
                <a:lnTo>
                  <a:pt x="608014" y="191113"/>
                </a:lnTo>
                <a:lnTo>
                  <a:pt x="613818" y="141237"/>
                </a:lnTo>
                <a:lnTo>
                  <a:pt x="612362" y="115355"/>
                </a:lnTo>
                <a:lnTo>
                  <a:pt x="600717" y="69479"/>
                </a:lnTo>
                <a:lnTo>
                  <a:pt x="577620" y="32133"/>
                </a:lnTo>
                <a:lnTo>
                  <a:pt x="544246" y="7390"/>
                </a:lnTo>
                <a:lnTo>
                  <a:pt x="523777" y="0"/>
                </a:lnTo>
                <a:close/>
              </a:path>
              <a:path w="614044" h="282575">
                <a:moveTo>
                  <a:pt x="90041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59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7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9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1709420"/>
            <a:ext cx="75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dirty="0">
                <a:latin typeface="Cambria Math"/>
                <a:cs typeface="Cambria Math"/>
              </a:rPr>
              <a:t>𝑃	𝑜</a:t>
            </a:r>
            <a:r>
              <a:rPr sz="2400" spc="19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𝑐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6512" y="1541779"/>
            <a:ext cx="2569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10209" algn="l"/>
                <a:tab pos="1570355" algn="l"/>
                <a:tab pos="1881505" algn="l"/>
                <a:tab pos="2531110" algn="l"/>
              </a:tabLst>
            </a:pPr>
            <a:r>
              <a:rPr sz="3600" baseline="-30092" dirty="0">
                <a:latin typeface="Cambria Math"/>
                <a:cs typeface="Cambria Math"/>
              </a:rPr>
              <a:t>=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800" u="heavy" spc="3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Y	</a:t>
            </a:r>
            <a:r>
              <a:rPr sz="1800" u="heavy" spc="-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Z	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5560" y="1477771"/>
            <a:ext cx="1409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90" dirty="0">
                <a:latin typeface="Cambria Math"/>
                <a:cs typeface="Cambria Math"/>
              </a:rPr>
              <a:t>exp(𝑢</a:t>
            </a:r>
            <a:r>
              <a:rPr sz="2700" spc="135" baseline="26234" dirty="0">
                <a:latin typeface="Cambria Math"/>
                <a:cs typeface="Cambria Math"/>
              </a:rPr>
              <a:t>I</a:t>
            </a:r>
            <a:r>
              <a:rPr sz="2400" spc="90" dirty="0">
                <a:latin typeface="Cambria Math"/>
                <a:cs typeface="Cambria Math"/>
              </a:rPr>
              <a:t>𝑣</a:t>
            </a:r>
            <a:r>
              <a:rPr sz="2400" spc="3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6208" y="2069084"/>
            <a:ext cx="501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10" dirty="0">
                <a:latin typeface="Cambria Math"/>
                <a:cs typeface="Cambria Math"/>
              </a:rPr>
              <a:t>U</a:t>
            </a:r>
            <a:r>
              <a:rPr sz="1800" spc="-35" dirty="0">
                <a:latin typeface="Cambria Math"/>
                <a:cs typeface="Cambria Math"/>
              </a:rPr>
              <a:t>∈</a:t>
            </a:r>
            <a:r>
              <a:rPr sz="1800" spc="540" dirty="0">
                <a:latin typeface="Cambria Math"/>
                <a:cs typeface="Cambria Math"/>
              </a:rPr>
              <a:t>]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8116" y="2050796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0680" algn="l"/>
              </a:tabLst>
            </a:pPr>
            <a:r>
              <a:rPr sz="1800" spc="305" dirty="0">
                <a:latin typeface="Cambria Math"/>
                <a:cs typeface="Cambria Math"/>
              </a:rPr>
              <a:t>U	</a:t>
            </a:r>
            <a:r>
              <a:rPr sz="1800" spc="-60" dirty="0">
                <a:latin typeface="Cambria Math"/>
                <a:cs typeface="Cambria Math"/>
              </a:rPr>
              <a:t>Z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4845" y="1913635"/>
            <a:ext cx="2204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82320" algn="l"/>
              </a:tabLst>
            </a:pPr>
            <a:r>
              <a:rPr sz="3600" baseline="2314" dirty="0">
                <a:latin typeface="Cambria Math"/>
                <a:cs typeface="Cambria Math"/>
              </a:rPr>
              <a:t>∑	</a:t>
            </a:r>
            <a:r>
              <a:rPr sz="2400" spc="90" dirty="0">
                <a:latin typeface="Cambria Math"/>
                <a:cs typeface="Cambria Math"/>
              </a:rPr>
              <a:t>exp(𝑢</a:t>
            </a:r>
            <a:r>
              <a:rPr sz="2700" spc="135" baseline="21604" dirty="0">
                <a:latin typeface="Cambria Math"/>
                <a:cs typeface="Cambria Math"/>
              </a:rPr>
              <a:t>I </a:t>
            </a:r>
            <a:r>
              <a:rPr sz="2400" dirty="0">
                <a:latin typeface="Cambria Math"/>
                <a:cs typeface="Cambria Math"/>
              </a:rPr>
              <a:t>𝑣</a:t>
            </a:r>
            <a:r>
              <a:rPr sz="2400" spc="2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1580" y="3894218"/>
            <a:ext cx="456565" cy="282575"/>
          </a:xfrm>
          <a:custGeom>
            <a:avLst/>
            <a:gdLst/>
            <a:ahLst/>
            <a:cxnLst/>
            <a:rect l="l" t="t" r="r" b="b"/>
            <a:pathLst>
              <a:path w="456564" h="282575">
                <a:moveTo>
                  <a:pt x="366360" y="0"/>
                </a:moveTo>
                <a:lnTo>
                  <a:pt x="362342" y="11459"/>
                </a:lnTo>
                <a:lnTo>
                  <a:pt x="378685" y="18552"/>
                </a:lnTo>
                <a:lnTo>
                  <a:pt x="392740" y="28370"/>
                </a:lnTo>
                <a:lnTo>
                  <a:pt x="421278" y="73878"/>
                </a:lnTo>
                <a:lnTo>
                  <a:pt x="429612" y="115662"/>
                </a:lnTo>
                <a:lnTo>
                  <a:pt x="430654" y="139749"/>
                </a:lnTo>
                <a:lnTo>
                  <a:pt x="429607" y="164650"/>
                </a:lnTo>
                <a:lnTo>
                  <a:pt x="421235" y="207587"/>
                </a:lnTo>
                <a:lnTo>
                  <a:pt x="392758" y="253826"/>
                </a:lnTo>
                <a:lnTo>
                  <a:pt x="362788" y="270866"/>
                </a:lnTo>
                <a:lnTo>
                  <a:pt x="366360" y="282327"/>
                </a:lnTo>
                <a:lnTo>
                  <a:pt x="404869" y="264263"/>
                </a:lnTo>
                <a:lnTo>
                  <a:pt x="433184" y="232990"/>
                </a:lnTo>
                <a:lnTo>
                  <a:pt x="450597" y="191113"/>
                </a:lnTo>
                <a:lnTo>
                  <a:pt x="456401" y="141237"/>
                </a:lnTo>
                <a:lnTo>
                  <a:pt x="454945" y="115355"/>
                </a:lnTo>
                <a:lnTo>
                  <a:pt x="443299" y="69479"/>
                </a:lnTo>
                <a:lnTo>
                  <a:pt x="420203" y="32133"/>
                </a:lnTo>
                <a:lnTo>
                  <a:pt x="386828" y="7390"/>
                </a:lnTo>
                <a:lnTo>
                  <a:pt x="366360" y="0"/>
                </a:lnTo>
                <a:close/>
              </a:path>
              <a:path w="456564" h="282575">
                <a:moveTo>
                  <a:pt x="90040" y="0"/>
                </a:moveTo>
                <a:lnTo>
                  <a:pt x="51623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1" y="270866"/>
                </a:lnTo>
                <a:lnTo>
                  <a:pt x="77524" y="263742"/>
                </a:lnTo>
                <a:lnTo>
                  <a:pt x="63642" y="253826"/>
                </a:lnTo>
                <a:lnTo>
                  <a:pt x="35164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4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06879" y="3803395"/>
            <a:ext cx="1938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671955" algn="l"/>
              </a:tabLst>
            </a:pPr>
            <a:r>
              <a:rPr sz="2400" spc="-5" dirty="0">
                <a:latin typeface="Cambria Math"/>
                <a:cs typeface="Cambria Math"/>
              </a:rPr>
              <a:t>softmax</a:t>
            </a:r>
            <a:r>
              <a:rPr sz="2400" spc="480" dirty="0">
                <a:latin typeface="Cambria Math"/>
                <a:cs typeface="Cambria Math"/>
              </a:rPr>
              <a:t> </a:t>
            </a:r>
            <a:r>
              <a:rPr sz="2400" spc="-200" dirty="0">
                <a:latin typeface="Cambria Math"/>
                <a:cs typeface="Cambria Math"/>
              </a:rPr>
              <a:t>𝑥</a:t>
            </a:r>
            <a:r>
              <a:rPr sz="2700" spc="-300" baseline="-15432" dirty="0">
                <a:latin typeface="Cambria Math"/>
                <a:cs typeface="Cambria Math"/>
              </a:rPr>
              <a:t>d	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57040" y="4020820"/>
            <a:ext cx="1638300" cy="25400"/>
          </a:xfrm>
          <a:custGeom>
            <a:avLst/>
            <a:gdLst/>
            <a:ahLst/>
            <a:cxnLst/>
            <a:rect l="l" t="t" r="r" b="b"/>
            <a:pathLst>
              <a:path w="1638300" h="25400">
                <a:moveTo>
                  <a:pt x="1638300" y="0"/>
                </a:moveTo>
                <a:lnTo>
                  <a:pt x="0" y="0"/>
                </a:lnTo>
                <a:lnTo>
                  <a:pt x="0" y="25399"/>
                </a:lnTo>
                <a:lnTo>
                  <a:pt x="1638300" y="25399"/>
                </a:lnTo>
                <a:lnTo>
                  <a:pt x="1638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54410" y="3574795"/>
            <a:ext cx="104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Cambria Math"/>
                <a:cs typeface="Cambria Math"/>
              </a:rPr>
              <a:t>exp(𝑥</a:t>
            </a:r>
            <a:r>
              <a:rPr sz="2700" spc="-67" baseline="-15432" dirty="0">
                <a:latin typeface="Cambria Math"/>
                <a:cs typeface="Cambria Math"/>
              </a:rPr>
              <a:t>d</a:t>
            </a:r>
            <a:r>
              <a:rPr sz="2400" spc="-45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61002" y="4169155"/>
            <a:ext cx="4324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9" dirty="0">
                <a:latin typeface="Cambria Math"/>
                <a:cs typeface="Cambria Math"/>
              </a:rPr>
              <a:t>:</a:t>
            </a:r>
            <a:r>
              <a:rPr sz="1800" spc="35" dirty="0">
                <a:latin typeface="Cambria Math"/>
                <a:cs typeface="Cambria Math"/>
              </a:rPr>
              <a:t>H</a:t>
            </a:r>
            <a:r>
              <a:rPr sz="1800" spc="-310" dirty="0">
                <a:latin typeface="Cambria Math"/>
                <a:cs typeface="Cambria Math"/>
              </a:rPr>
              <a:t>&lt;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19638" y="3891788"/>
            <a:ext cx="440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17" baseline="-18518" dirty="0">
                <a:latin typeface="Cambria Math"/>
                <a:cs typeface="Cambria Math"/>
              </a:rPr>
              <a:t>∑</a:t>
            </a:r>
            <a:r>
              <a:rPr sz="1800" spc="145" dirty="0">
                <a:latin typeface="Cambria Math"/>
                <a:cs typeface="Cambria Math"/>
              </a:rPr>
              <a:t>e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89309" y="4007611"/>
            <a:ext cx="104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latin typeface="Cambria Math"/>
                <a:cs typeface="Cambria Math"/>
              </a:rPr>
              <a:t>exp(𝑥</a:t>
            </a:r>
            <a:r>
              <a:rPr sz="2700" spc="44" baseline="-15432" dirty="0">
                <a:latin typeface="Cambria Math"/>
                <a:cs typeface="Cambria Math"/>
              </a:rPr>
              <a:t>:</a:t>
            </a:r>
            <a:r>
              <a:rPr sz="2400" spc="30" dirty="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72175" y="3803395"/>
            <a:ext cx="50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𝑝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44042" y="3943604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0" dirty="0">
                <a:latin typeface="Cambria Math"/>
                <a:cs typeface="Cambria Math"/>
              </a:rPr>
              <a:t>d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8140" y="4504435"/>
            <a:ext cx="8069580" cy="185356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81000" marR="30480" indent="-342900">
              <a:lnSpc>
                <a:spcPts val="2780"/>
              </a:lnSpc>
              <a:spcBef>
                <a:spcPts val="275"/>
              </a:spcBef>
              <a:buClr>
                <a:srgbClr val="CC0000"/>
              </a:buClr>
              <a:buFont typeface="Times New Roman"/>
              <a:buChar char="•"/>
              <a:tabLst>
                <a:tab pos="380365" algn="l"/>
                <a:tab pos="38100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softmax function maps arbitrary </a:t>
            </a:r>
            <a:r>
              <a:rPr sz="2400" dirty="0">
                <a:latin typeface="Calibri"/>
                <a:cs typeface="Calibri"/>
              </a:rPr>
              <a:t>values </a:t>
            </a:r>
            <a:r>
              <a:rPr sz="2400" spc="-200" dirty="0">
                <a:latin typeface="Cambria Math"/>
                <a:cs typeface="Cambria Math"/>
              </a:rPr>
              <a:t>𝑥</a:t>
            </a:r>
            <a:r>
              <a:rPr sz="2700" spc="-300" baseline="-15432" dirty="0">
                <a:latin typeface="Cambria Math"/>
                <a:cs typeface="Cambria Math"/>
              </a:rPr>
              <a:t>d </a:t>
            </a:r>
            <a:r>
              <a:rPr sz="2400" spc="-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probability  distribution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25" dirty="0">
                <a:latin typeface="Cambria Math"/>
                <a:cs typeface="Cambria Math"/>
              </a:rPr>
              <a:t>𝑝</a:t>
            </a:r>
            <a:r>
              <a:rPr sz="2700" spc="-337" baseline="-15432" dirty="0">
                <a:latin typeface="Cambria Math"/>
                <a:cs typeface="Cambria Math"/>
              </a:rPr>
              <a:t>d</a:t>
            </a:r>
            <a:endParaRPr sz="2700" baseline="-15432">
              <a:latin typeface="Cambria Math"/>
              <a:cs typeface="Cambria Math"/>
            </a:endParaRPr>
          </a:p>
          <a:p>
            <a:pPr marL="723900" lvl="1" indent="-228600">
              <a:lnSpc>
                <a:spcPct val="100000"/>
              </a:lnSpc>
              <a:spcBef>
                <a:spcPts val="450"/>
              </a:spcBef>
              <a:buClr>
                <a:srgbClr val="3A87FF"/>
              </a:buClr>
              <a:buFont typeface="Times New Roman"/>
              <a:buChar char="•"/>
              <a:tabLst>
                <a:tab pos="723265" algn="l"/>
                <a:tab pos="723900" algn="l"/>
              </a:tabLst>
            </a:pPr>
            <a:r>
              <a:rPr sz="2000" spc="-5" dirty="0">
                <a:solidFill>
                  <a:srgbClr val="BB57BE"/>
                </a:solidFill>
                <a:latin typeface="Calibri"/>
                <a:cs typeface="Calibri"/>
              </a:rPr>
              <a:t>“max” </a:t>
            </a:r>
            <a:r>
              <a:rPr sz="2000" spc="-5" dirty="0">
                <a:latin typeface="Calibri"/>
                <a:cs typeface="Calibri"/>
              </a:rPr>
              <a:t>because amplifies probability of </a:t>
            </a:r>
            <a:r>
              <a:rPr sz="2000" dirty="0">
                <a:latin typeface="Calibri"/>
                <a:cs typeface="Calibri"/>
              </a:rPr>
              <a:t>largest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70" dirty="0">
                <a:latin typeface="Cambria Math"/>
                <a:cs typeface="Cambria Math"/>
              </a:rPr>
              <a:t>𝑥</a:t>
            </a:r>
            <a:r>
              <a:rPr sz="2250" spc="-254" baseline="-14814" dirty="0">
                <a:latin typeface="Cambria Math"/>
                <a:cs typeface="Cambria Math"/>
              </a:rPr>
              <a:t>d</a:t>
            </a:r>
            <a:endParaRPr sz="2250" baseline="-14814">
              <a:latin typeface="Cambria Math"/>
              <a:cs typeface="Cambria Math"/>
            </a:endParaRPr>
          </a:p>
          <a:p>
            <a:pPr marL="723900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723265" algn="l"/>
                <a:tab pos="723900" algn="l"/>
              </a:tabLst>
            </a:pPr>
            <a:r>
              <a:rPr sz="2000" spc="-5" dirty="0">
                <a:solidFill>
                  <a:srgbClr val="BB57BE"/>
                </a:solidFill>
                <a:latin typeface="Calibri"/>
                <a:cs typeface="Calibri"/>
              </a:rPr>
              <a:t>“soft” </a:t>
            </a:r>
            <a:r>
              <a:rPr sz="2000" spc="-5" dirty="0">
                <a:latin typeface="Calibri"/>
                <a:cs typeface="Calibri"/>
              </a:rPr>
              <a:t>because </a:t>
            </a:r>
            <a:r>
              <a:rPr sz="2000" dirty="0">
                <a:latin typeface="Calibri"/>
                <a:cs typeface="Calibri"/>
              </a:rPr>
              <a:t>still assigns some </a:t>
            </a:r>
            <a:r>
              <a:rPr sz="2000" spc="-5" dirty="0">
                <a:latin typeface="Calibri"/>
                <a:cs typeface="Calibri"/>
              </a:rPr>
              <a:t>probability </a:t>
            </a:r>
            <a:r>
              <a:rPr sz="2000" dirty="0">
                <a:latin typeface="Calibri"/>
                <a:cs typeface="Calibri"/>
              </a:rPr>
              <a:t>to smaller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70" dirty="0">
                <a:latin typeface="Cambria Math"/>
                <a:cs typeface="Cambria Math"/>
              </a:rPr>
              <a:t>𝑥</a:t>
            </a:r>
            <a:r>
              <a:rPr sz="2250" spc="-254" baseline="-14814" dirty="0">
                <a:latin typeface="Cambria Math"/>
                <a:cs typeface="Cambria Math"/>
              </a:rPr>
              <a:t>d</a:t>
            </a:r>
            <a:endParaRPr sz="2250" baseline="-14814">
              <a:latin typeface="Cambria Math"/>
              <a:cs typeface="Cambria Math"/>
            </a:endParaRPr>
          </a:p>
          <a:p>
            <a:pPr marL="723900" lvl="1" indent="-2286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723265" algn="l"/>
                <a:tab pos="723900" algn="l"/>
              </a:tabLst>
            </a:pPr>
            <a:r>
              <a:rPr sz="2000" spc="-5" dirty="0">
                <a:latin typeface="Calibri"/>
                <a:cs typeface="Calibri"/>
              </a:rPr>
              <a:t>Frequently used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Deep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80492" y="1510791"/>
            <a:ext cx="3060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20" dirty="0">
                <a:solidFill>
                  <a:srgbClr val="FF8700"/>
                </a:solidFill>
                <a:latin typeface="Cambria Math"/>
                <a:cs typeface="Cambria Math"/>
              </a:rPr>
              <a:t>d</a:t>
            </a:r>
            <a:r>
              <a:rPr sz="1300" spc="50" dirty="0">
                <a:solidFill>
                  <a:srgbClr val="FF8700"/>
                </a:solidFill>
                <a:latin typeface="Cambria Math"/>
                <a:cs typeface="Cambria Math"/>
              </a:rPr>
              <a:t>H</a:t>
            </a:r>
            <a:r>
              <a:rPr sz="1300" spc="-225" dirty="0">
                <a:solidFill>
                  <a:srgbClr val="FF8700"/>
                </a:solidFill>
                <a:latin typeface="Cambria Math"/>
                <a:cs typeface="Cambria Math"/>
              </a:rPr>
              <a:t>&lt;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56744" y="1392428"/>
            <a:ext cx="2280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856105" algn="l"/>
              </a:tabLst>
            </a:pPr>
            <a:r>
              <a:rPr sz="1800" spc="180" dirty="0">
                <a:solidFill>
                  <a:srgbClr val="FF8700"/>
                </a:solidFill>
                <a:latin typeface="Cambria Math"/>
                <a:cs typeface="Cambria Math"/>
              </a:rPr>
              <a:t>𝑢</a:t>
            </a:r>
            <a:r>
              <a:rPr sz="1950" spc="270" baseline="27777" dirty="0">
                <a:solidFill>
                  <a:srgbClr val="FF8700"/>
                </a:solidFill>
                <a:latin typeface="Cambria Math"/>
                <a:cs typeface="Cambria Math"/>
              </a:rPr>
              <a:t>I</a:t>
            </a:r>
            <a:r>
              <a:rPr sz="1800" spc="180" dirty="0">
                <a:solidFill>
                  <a:srgbClr val="FF8700"/>
                </a:solidFill>
                <a:latin typeface="Cambria Math"/>
                <a:cs typeface="Cambria Math"/>
              </a:rPr>
              <a:t>𝑣 </a:t>
            </a:r>
            <a:r>
              <a:rPr sz="1800" dirty="0">
                <a:solidFill>
                  <a:srgbClr val="FF8700"/>
                </a:solidFill>
                <a:latin typeface="Cambria Math"/>
                <a:cs typeface="Cambria Math"/>
              </a:rPr>
              <a:t>= </a:t>
            </a:r>
            <a:r>
              <a:rPr sz="1800" spc="25" dirty="0">
                <a:solidFill>
                  <a:srgbClr val="FF8700"/>
                </a:solidFill>
                <a:latin typeface="Cambria Math"/>
                <a:cs typeface="Cambria Math"/>
              </a:rPr>
              <a:t>𝑢. </a:t>
            </a:r>
            <a:r>
              <a:rPr sz="1800" dirty="0">
                <a:solidFill>
                  <a:srgbClr val="FF8700"/>
                </a:solidFill>
                <a:latin typeface="Cambria Math"/>
                <a:cs typeface="Cambria Math"/>
              </a:rPr>
              <a:t>𝑣</a:t>
            </a:r>
            <a:r>
              <a:rPr sz="1800" spc="110" dirty="0">
                <a:solidFill>
                  <a:srgbClr val="FF87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8700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FF8700"/>
                </a:solidFill>
                <a:latin typeface="Cambria Math"/>
                <a:cs typeface="Cambria Math"/>
              </a:rPr>
              <a:t> </a:t>
            </a:r>
            <a:r>
              <a:rPr sz="2700" spc="157" baseline="1543" dirty="0">
                <a:solidFill>
                  <a:srgbClr val="FF8700"/>
                </a:solidFill>
                <a:latin typeface="Cambria Math"/>
                <a:cs typeface="Cambria Math"/>
              </a:rPr>
              <a:t>∑</a:t>
            </a:r>
            <a:r>
              <a:rPr sz="1950" spc="157" baseline="32051" dirty="0">
                <a:solidFill>
                  <a:srgbClr val="FF8700"/>
                </a:solidFill>
                <a:latin typeface="Cambria Math"/>
                <a:cs typeface="Cambria Math"/>
              </a:rPr>
              <a:t>e	</a:t>
            </a:r>
            <a:r>
              <a:rPr sz="1800" spc="-110" dirty="0">
                <a:solidFill>
                  <a:srgbClr val="FF8700"/>
                </a:solidFill>
                <a:latin typeface="Cambria Math"/>
                <a:cs typeface="Cambria Math"/>
              </a:rPr>
              <a:t>𝑢</a:t>
            </a:r>
            <a:r>
              <a:rPr sz="1950" spc="-165" baseline="-14957" dirty="0">
                <a:solidFill>
                  <a:srgbClr val="FF8700"/>
                </a:solidFill>
                <a:latin typeface="Cambria Math"/>
                <a:cs typeface="Cambria Math"/>
              </a:rPr>
              <a:t>d</a:t>
            </a:r>
            <a:r>
              <a:rPr sz="1800" spc="-110" dirty="0">
                <a:solidFill>
                  <a:srgbClr val="FF8700"/>
                </a:solidFill>
                <a:latin typeface="Cambria Math"/>
                <a:cs typeface="Cambria Math"/>
              </a:rPr>
              <a:t>𝑣</a:t>
            </a:r>
            <a:r>
              <a:rPr sz="1950" spc="-165" baseline="-14957" dirty="0">
                <a:solidFill>
                  <a:srgbClr val="FF8700"/>
                </a:solidFill>
                <a:latin typeface="Cambria Math"/>
                <a:cs typeface="Cambria Math"/>
              </a:rPr>
              <a:t>d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29757" y="1669796"/>
            <a:ext cx="3576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8700"/>
                </a:solidFill>
                <a:latin typeface="Calibri"/>
                <a:cs typeface="Calibri"/>
              </a:rPr>
              <a:t>Larger </a:t>
            </a:r>
            <a:r>
              <a:rPr sz="1800" dirty="0">
                <a:solidFill>
                  <a:srgbClr val="FF8700"/>
                </a:solidFill>
                <a:latin typeface="Calibri"/>
                <a:cs typeface="Calibri"/>
              </a:rPr>
              <a:t>dot </a:t>
            </a:r>
            <a:r>
              <a:rPr sz="1800" spc="-5" dirty="0">
                <a:solidFill>
                  <a:srgbClr val="FF8700"/>
                </a:solidFill>
                <a:latin typeface="Calibri"/>
                <a:cs typeface="Calibri"/>
              </a:rPr>
              <a:t>product </a:t>
            </a:r>
            <a:r>
              <a:rPr sz="1800" dirty="0">
                <a:solidFill>
                  <a:srgbClr val="FF8700"/>
                </a:solidFill>
                <a:latin typeface="Calibri"/>
                <a:cs typeface="Calibri"/>
              </a:rPr>
              <a:t>= </a:t>
            </a:r>
            <a:r>
              <a:rPr sz="1800" spc="-10" dirty="0">
                <a:solidFill>
                  <a:srgbClr val="FF8700"/>
                </a:solidFill>
                <a:latin typeface="Calibri"/>
                <a:cs typeface="Calibri"/>
              </a:rPr>
              <a:t>larger</a:t>
            </a:r>
            <a:r>
              <a:rPr sz="1800" spc="-30" dirty="0">
                <a:solidFill>
                  <a:srgbClr val="FF87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8700"/>
                </a:solidFill>
                <a:latin typeface="Calibri"/>
                <a:cs typeface="Calibri"/>
              </a:rPr>
              <a:t>probability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5440" y="2273300"/>
            <a:ext cx="8205470" cy="13512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742180" marR="177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③ </a:t>
            </a:r>
            <a:r>
              <a:rPr sz="1800" spc="-10" dirty="0">
                <a:solidFill>
                  <a:srgbClr val="3A87FF"/>
                </a:solidFill>
                <a:latin typeface="Calibri"/>
                <a:cs typeface="Calibri"/>
              </a:rPr>
              <a:t>Normalize over entire </a:t>
            </a:r>
            <a:r>
              <a:rPr sz="1800" spc="-5" dirty="0">
                <a:solidFill>
                  <a:srgbClr val="3A87FF"/>
                </a:solidFill>
                <a:latin typeface="Calibri"/>
                <a:cs typeface="Calibri"/>
              </a:rPr>
              <a:t>vocabulary  </a:t>
            </a:r>
            <a:r>
              <a:rPr sz="1800" spc="-15" dirty="0">
                <a:solidFill>
                  <a:srgbClr val="3A87FF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3A87FF"/>
                </a:solidFill>
                <a:latin typeface="Calibri"/>
                <a:cs typeface="Calibri"/>
              </a:rPr>
              <a:t>give probability</a:t>
            </a:r>
            <a:r>
              <a:rPr sz="1800" spc="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A87FF"/>
                </a:solidFill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This is an </a:t>
            </a:r>
            <a:r>
              <a:rPr sz="2400" spc="-5" dirty="0">
                <a:latin typeface="Calibri"/>
                <a:cs typeface="Calibri"/>
              </a:rPr>
              <a:t>example of the </a:t>
            </a:r>
            <a:r>
              <a:rPr sz="2400" b="1" spc="-5" dirty="0">
                <a:solidFill>
                  <a:srgbClr val="BB57BE"/>
                </a:solidFill>
                <a:latin typeface="Calibri"/>
                <a:cs typeface="Calibri"/>
              </a:rPr>
              <a:t>softmax function </a:t>
            </a:r>
            <a:r>
              <a:rPr sz="2400" spc="145" dirty="0">
                <a:latin typeface="Cambria Math"/>
                <a:cs typeface="Cambria Math"/>
              </a:rPr>
              <a:t>ℝ</a:t>
            </a:r>
            <a:r>
              <a:rPr sz="2700" spc="217" baseline="27777" dirty="0">
                <a:latin typeface="Cambria Math"/>
                <a:cs typeface="Cambria Math"/>
              </a:rPr>
              <a:t>e </a:t>
            </a:r>
            <a:r>
              <a:rPr sz="2400" dirty="0">
                <a:latin typeface="Cambria Math"/>
                <a:cs typeface="Cambria Math"/>
              </a:rPr>
              <a:t>→</a:t>
            </a:r>
            <a:r>
              <a:rPr sz="2400" spc="-210" dirty="0">
                <a:latin typeface="Cambria Math"/>
                <a:cs typeface="Cambria Math"/>
              </a:rPr>
              <a:t> </a:t>
            </a:r>
            <a:r>
              <a:rPr sz="2400" spc="45" dirty="0">
                <a:latin typeface="Cambria Math"/>
                <a:cs typeface="Cambria Math"/>
              </a:rPr>
              <a:t>(0,1)</a:t>
            </a:r>
            <a:r>
              <a:rPr sz="2700" spc="67" baseline="27777" dirty="0">
                <a:latin typeface="Cambria Math"/>
                <a:cs typeface="Cambria Math"/>
              </a:rPr>
              <a:t>e</a:t>
            </a:r>
            <a:endParaRPr sz="2700" baseline="27777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85327" y="1494754"/>
            <a:ext cx="636905" cy="411480"/>
          </a:xfrm>
          <a:custGeom>
            <a:avLst/>
            <a:gdLst/>
            <a:ahLst/>
            <a:cxnLst/>
            <a:rect l="l" t="t" r="r" b="b"/>
            <a:pathLst>
              <a:path w="636904" h="411480">
                <a:moveTo>
                  <a:pt x="0" y="0"/>
                </a:moveTo>
                <a:lnTo>
                  <a:pt x="636608" y="0"/>
                </a:lnTo>
                <a:lnTo>
                  <a:pt x="636608" y="411480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FF87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39082" y="1543135"/>
            <a:ext cx="1014730" cy="222885"/>
          </a:xfrm>
          <a:custGeom>
            <a:avLst/>
            <a:gdLst/>
            <a:ahLst/>
            <a:cxnLst/>
            <a:rect l="l" t="t" r="r" b="b"/>
            <a:pathLst>
              <a:path w="1014729" h="222885">
                <a:moveTo>
                  <a:pt x="76819" y="138084"/>
                </a:moveTo>
                <a:lnTo>
                  <a:pt x="0" y="195395"/>
                </a:lnTo>
                <a:lnTo>
                  <a:pt x="91940" y="222465"/>
                </a:lnTo>
                <a:lnTo>
                  <a:pt x="87351" y="196858"/>
                </a:lnTo>
                <a:lnTo>
                  <a:pt x="72835" y="196858"/>
                </a:lnTo>
                <a:lnTo>
                  <a:pt x="67796" y="168732"/>
                </a:lnTo>
                <a:lnTo>
                  <a:pt x="81860" y="166212"/>
                </a:lnTo>
                <a:lnTo>
                  <a:pt x="76819" y="138084"/>
                </a:lnTo>
                <a:close/>
              </a:path>
              <a:path w="1014729" h="222885">
                <a:moveTo>
                  <a:pt x="81860" y="166212"/>
                </a:moveTo>
                <a:lnTo>
                  <a:pt x="67796" y="168732"/>
                </a:lnTo>
                <a:lnTo>
                  <a:pt x="72835" y="196858"/>
                </a:lnTo>
                <a:lnTo>
                  <a:pt x="86900" y="194338"/>
                </a:lnTo>
                <a:lnTo>
                  <a:pt x="81860" y="166212"/>
                </a:lnTo>
                <a:close/>
              </a:path>
              <a:path w="1014729" h="222885">
                <a:moveTo>
                  <a:pt x="86900" y="194338"/>
                </a:moveTo>
                <a:lnTo>
                  <a:pt x="72835" y="196858"/>
                </a:lnTo>
                <a:lnTo>
                  <a:pt x="87351" y="196858"/>
                </a:lnTo>
                <a:lnTo>
                  <a:pt x="86900" y="194338"/>
                </a:lnTo>
                <a:close/>
              </a:path>
              <a:path w="1014729" h="222885">
                <a:moveTo>
                  <a:pt x="1009415" y="0"/>
                </a:moveTo>
                <a:lnTo>
                  <a:pt x="81860" y="166212"/>
                </a:lnTo>
                <a:lnTo>
                  <a:pt x="86900" y="194338"/>
                </a:lnTo>
                <a:lnTo>
                  <a:pt x="1014455" y="28127"/>
                </a:lnTo>
                <a:lnTo>
                  <a:pt x="1009415" y="0"/>
                </a:lnTo>
                <a:close/>
              </a:path>
            </a:pathLst>
          </a:custGeom>
          <a:solidFill>
            <a:srgbClr val="FF8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1656016" y="1968319"/>
            <a:ext cx="3345179" cy="621665"/>
            <a:chOff x="1656016" y="1968319"/>
            <a:chExt cx="3345179" cy="621665"/>
          </a:xfrm>
        </p:grpSpPr>
        <p:sp>
          <p:nvSpPr>
            <p:cNvPr id="27" name="object 27"/>
            <p:cNvSpPr/>
            <p:nvPr/>
          </p:nvSpPr>
          <p:spPr>
            <a:xfrm>
              <a:off x="1670304" y="1982607"/>
              <a:ext cx="2207260" cy="411480"/>
            </a:xfrm>
            <a:custGeom>
              <a:avLst/>
              <a:gdLst/>
              <a:ahLst/>
              <a:cxnLst/>
              <a:rect l="l" t="t" r="r" b="b"/>
              <a:pathLst>
                <a:path w="2207260" h="411480">
                  <a:moveTo>
                    <a:pt x="0" y="0"/>
                  </a:moveTo>
                  <a:lnTo>
                    <a:pt x="2206752" y="0"/>
                  </a:lnTo>
                  <a:lnTo>
                    <a:pt x="2206752" y="411480"/>
                  </a:lnTo>
                  <a:lnTo>
                    <a:pt x="0" y="41148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3A8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7055" y="2175889"/>
              <a:ext cx="1123950" cy="414020"/>
            </a:xfrm>
            <a:custGeom>
              <a:avLst/>
              <a:gdLst/>
              <a:ahLst/>
              <a:cxnLst/>
              <a:rect l="l" t="t" r="r" b="b"/>
              <a:pathLst>
                <a:path w="1123950" h="414019">
                  <a:moveTo>
                    <a:pt x="85681" y="27002"/>
                  </a:moveTo>
                  <a:lnTo>
                    <a:pt x="76332" y="54004"/>
                  </a:lnTo>
                  <a:lnTo>
                    <a:pt x="1114587" y="413472"/>
                  </a:lnTo>
                  <a:lnTo>
                    <a:pt x="1123936" y="386469"/>
                  </a:lnTo>
                  <a:lnTo>
                    <a:pt x="85681" y="27002"/>
                  </a:lnTo>
                  <a:close/>
                </a:path>
                <a:path w="1123950" h="414019">
                  <a:moveTo>
                    <a:pt x="95030" y="0"/>
                  </a:moveTo>
                  <a:lnTo>
                    <a:pt x="0" y="12457"/>
                  </a:lnTo>
                  <a:lnTo>
                    <a:pt x="66983" y="81006"/>
                  </a:lnTo>
                  <a:lnTo>
                    <a:pt x="76332" y="54004"/>
                  </a:lnTo>
                  <a:lnTo>
                    <a:pt x="62833" y="49330"/>
                  </a:lnTo>
                  <a:lnTo>
                    <a:pt x="72181" y="22329"/>
                  </a:lnTo>
                  <a:lnTo>
                    <a:pt x="87299" y="22329"/>
                  </a:lnTo>
                  <a:lnTo>
                    <a:pt x="95030" y="0"/>
                  </a:lnTo>
                  <a:close/>
                </a:path>
                <a:path w="1123950" h="414019">
                  <a:moveTo>
                    <a:pt x="72181" y="22329"/>
                  </a:moveTo>
                  <a:lnTo>
                    <a:pt x="62833" y="49330"/>
                  </a:lnTo>
                  <a:lnTo>
                    <a:pt x="76332" y="54004"/>
                  </a:lnTo>
                  <a:lnTo>
                    <a:pt x="85681" y="27002"/>
                  </a:lnTo>
                  <a:lnTo>
                    <a:pt x="72181" y="22329"/>
                  </a:lnTo>
                  <a:close/>
                </a:path>
                <a:path w="1123950" h="414019">
                  <a:moveTo>
                    <a:pt x="87299" y="22329"/>
                  </a:moveTo>
                  <a:lnTo>
                    <a:pt x="72181" y="22329"/>
                  </a:lnTo>
                  <a:lnTo>
                    <a:pt x="85681" y="27002"/>
                  </a:lnTo>
                  <a:lnTo>
                    <a:pt x="87299" y="22329"/>
                  </a:lnTo>
                  <a:close/>
                </a:path>
              </a:pathLst>
            </a:custGeom>
            <a:solidFill>
              <a:srgbClr val="3A8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10123" y="895603"/>
            <a:ext cx="8506460" cy="51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30"/>
              </a:lnSpc>
              <a:spcBef>
                <a:spcPts val="100"/>
              </a:spcBef>
            </a:pPr>
            <a:r>
              <a:rPr sz="1800" dirty="0">
                <a:solidFill>
                  <a:srgbClr val="BB57BE"/>
                </a:solidFill>
                <a:latin typeface="Calibri"/>
                <a:cs typeface="Calibri"/>
              </a:rPr>
              <a:t>② </a:t>
            </a:r>
            <a:r>
              <a:rPr sz="1800" spc="-5" dirty="0">
                <a:solidFill>
                  <a:srgbClr val="BB57BE"/>
                </a:solidFill>
                <a:latin typeface="Calibri"/>
                <a:cs typeface="Calibri"/>
              </a:rPr>
              <a:t>Exponentiation </a:t>
            </a:r>
            <a:r>
              <a:rPr sz="1800" spc="-15" dirty="0">
                <a:solidFill>
                  <a:srgbClr val="BB57BE"/>
                </a:solidFill>
                <a:latin typeface="Calibri"/>
                <a:cs typeface="Calibri"/>
              </a:rPr>
              <a:t>makes </a:t>
            </a:r>
            <a:r>
              <a:rPr sz="1800" spc="-5" dirty="0">
                <a:solidFill>
                  <a:srgbClr val="BB57BE"/>
                </a:solidFill>
                <a:latin typeface="Calibri"/>
                <a:cs typeface="Calibri"/>
              </a:rPr>
              <a:t>anything</a:t>
            </a:r>
            <a:r>
              <a:rPr sz="1800" spc="2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BB57BE"/>
                </a:solidFill>
                <a:latin typeface="Calibri"/>
                <a:cs typeface="Calibri"/>
              </a:rPr>
              <a:t>positive</a:t>
            </a:r>
            <a:endParaRPr sz="1800">
              <a:latin typeface="Calibri"/>
              <a:cs typeface="Calibri"/>
            </a:endParaRPr>
          </a:p>
          <a:p>
            <a:pPr marL="4131945">
              <a:lnSpc>
                <a:spcPts val="1930"/>
              </a:lnSpc>
            </a:pPr>
            <a:r>
              <a:rPr sz="1800" dirty="0">
                <a:solidFill>
                  <a:srgbClr val="FF8700"/>
                </a:solidFill>
                <a:latin typeface="Calibri"/>
                <a:cs typeface="Calibri"/>
              </a:rPr>
              <a:t>① Dot </a:t>
            </a:r>
            <a:r>
              <a:rPr sz="1800" spc="-5" dirty="0">
                <a:solidFill>
                  <a:srgbClr val="FF8700"/>
                </a:solidFill>
                <a:latin typeface="Calibri"/>
                <a:cs typeface="Calibri"/>
              </a:rPr>
              <a:t>product </a:t>
            </a:r>
            <a:r>
              <a:rPr sz="1800" spc="-10" dirty="0">
                <a:solidFill>
                  <a:srgbClr val="FF8700"/>
                </a:solidFill>
                <a:latin typeface="Calibri"/>
                <a:cs typeface="Calibri"/>
              </a:rPr>
              <a:t>compares </a:t>
            </a:r>
            <a:r>
              <a:rPr sz="1800" spc="-5" dirty="0">
                <a:solidFill>
                  <a:srgbClr val="FF8700"/>
                </a:solidFill>
                <a:latin typeface="Calibri"/>
                <a:cs typeface="Calibri"/>
              </a:rPr>
              <a:t>similarity </a:t>
            </a:r>
            <a:r>
              <a:rPr sz="1800" dirty="0">
                <a:solidFill>
                  <a:srgbClr val="FF8700"/>
                </a:solidFill>
                <a:latin typeface="Calibri"/>
                <a:cs typeface="Calibri"/>
              </a:rPr>
              <a:t>of </a:t>
            </a:r>
            <a:r>
              <a:rPr sz="1800" i="1" dirty="0">
                <a:solidFill>
                  <a:srgbClr val="FF8700"/>
                </a:solidFill>
                <a:latin typeface="Calibri"/>
                <a:cs typeface="Calibri"/>
              </a:rPr>
              <a:t>o </a:t>
            </a:r>
            <a:r>
              <a:rPr sz="1800" dirty="0">
                <a:solidFill>
                  <a:srgbClr val="FF8700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FF8700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8700"/>
                </a:solidFill>
                <a:latin typeface="Calibri"/>
                <a:cs typeface="Calibri"/>
              </a:rPr>
              <a:t>c.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53293" y="1240250"/>
            <a:ext cx="128270" cy="317500"/>
          </a:xfrm>
          <a:custGeom>
            <a:avLst/>
            <a:gdLst/>
            <a:ahLst/>
            <a:cxnLst/>
            <a:rect l="l" t="t" r="r" b="b"/>
            <a:pathLst>
              <a:path w="128269" h="317500">
                <a:moveTo>
                  <a:pt x="0" y="222250"/>
                </a:moveTo>
                <a:lnTo>
                  <a:pt x="14768" y="316948"/>
                </a:lnTo>
                <a:lnTo>
                  <a:pt x="76869" y="253237"/>
                </a:lnTo>
                <a:lnTo>
                  <a:pt x="50100" y="253237"/>
                </a:lnTo>
                <a:lnTo>
                  <a:pt x="22877" y="244548"/>
                </a:lnTo>
                <a:lnTo>
                  <a:pt x="27221" y="230938"/>
                </a:lnTo>
                <a:lnTo>
                  <a:pt x="0" y="222250"/>
                </a:lnTo>
                <a:close/>
              </a:path>
              <a:path w="128269" h="317500">
                <a:moveTo>
                  <a:pt x="27221" y="230938"/>
                </a:moveTo>
                <a:lnTo>
                  <a:pt x="22877" y="244548"/>
                </a:lnTo>
                <a:lnTo>
                  <a:pt x="50100" y="253237"/>
                </a:lnTo>
                <a:lnTo>
                  <a:pt x="54444" y="239626"/>
                </a:lnTo>
                <a:lnTo>
                  <a:pt x="27221" y="230938"/>
                </a:lnTo>
                <a:close/>
              </a:path>
              <a:path w="128269" h="317500">
                <a:moveTo>
                  <a:pt x="54444" y="239626"/>
                </a:moveTo>
                <a:lnTo>
                  <a:pt x="50100" y="253237"/>
                </a:lnTo>
                <a:lnTo>
                  <a:pt x="76869" y="253237"/>
                </a:lnTo>
                <a:lnTo>
                  <a:pt x="81667" y="248315"/>
                </a:lnTo>
                <a:lnTo>
                  <a:pt x="54444" y="239626"/>
                </a:lnTo>
                <a:close/>
              </a:path>
              <a:path w="128269" h="317500">
                <a:moveTo>
                  <a:pt x="100930" y="0"/>
                </a:moveTo>
                <a:lnTo>
                  <a:pt x="27221" y="230938"/>
                </a:lnTo>
                <a:lnTo>
                  <a:pt x="54444" y="239626"/>
                </a:lnTo>
                <a:lnTo>
                  <a:pt x="128153" y="8688"/>
                </a:lnTo>
                <a:lnTo>
                  <a:pt x="100930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73616" y="3623564"/>
            <a:ext cx="61785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3A87FF"/>
                </a:solidFill>
                <a:latin typeface="Calibri"/>
                <a:cs typeface="Calibri"/>
              </a:rPr>
              <a:t>Open  </a:t>
            </a:r>
            <a:r>
              <a:rPr sz="1800" spc="-30" dirty="0">
                <a:solidFill>
                  <a:srgbClr val="3A87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eg</a:t>
            </a:r>
            <a:r>
              <a:rPr sz="1800" spc="-5" dirty="0">
                <a:solidFill>
                  <a:srgbClr val="3A87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3A87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74014" y="3604215"/>
            <a:ext cx="523875" cy="327660"/>
          </a:xfrm>
          <a:custGeom>
            <a:avLst/>
            <a:gdLst/>
            <a:ahLst/>
            <a:cxnLst/>
            <a:rect l="l" t="t" r="r" b="b"/>
            <a:pathLst>
              <a:path w="523875" h="327660">
                <a:moveTo>
                  <a:pt x="67261" y="36126"/>
                </a:moveTo>
                <a:lnTo>
                  <a:pt x="62239" y="44220"/>
                </a:lnTo>
                <a:lnTo>
                  <a:pt x="518351" y="327212"/>
                </a:lnTo>
                <a:lnTo>
                  <a:pt x="523373" y="319119"/>
                </a:lnTo>
                <a:lnTo>
                  <a:pt x="67261" y="36126"/>
                </a:lnTo>
                <a:close/>
              </a:path>
              <a:path w="523875" h="327660">
                <a:moveTo>
                  <a:pt x="0" y="0"/>
                </a:moveTo>
                <a:lnTo>
                  <a:pt x="44663" y="72548"/>
                </a:lnTo>
                <a:lnTo>
                  <a:pt x="62239" y="44220"/>
                </a:lnTo>
                <a:lnTo>
                  <a:pt x="51447" y="37524"/>
                </a:lnTo>
                <a:lnTo>
                  <a:pt x="56469" y="29430"/>
                </a:lnTo>
                <a:lnTo>
                  <a:pt x="71415" y="29430"/>
                </a:lnTo>
                <a:lnTo>
                  <a:pt x="84837" y="7799"/>
                </a:lnTo>
                <a:lnTo>
                  <a:pt x="0" y="0"/>
                </a:lnTo>
                <a:close/>
              </a:path>
              <a:path w="523875" h="327660">
                <a:moveTo>
                  <a:pt x="56469" y="29430"/>
                </a:moveTo>
                <a:lnTo>
                  <a:pt x="51447" y="37524"/>
                </a:lnTo>
                <a:lnTo>
                  <a:pt x="62239" y="44220"/>
                </a:lnTo>
                <a:lnTo>
                  <a:pt x="67261" y="36126"/>
                </a:lnTo>
                <a:lnTo>
                  <a:pt x="56469" y="29430"/>
                </a:lnTo>
                <a:close/>
              </a:path>
              <a:path w="523875" h="327660">
                <a:moveTo>
                  <a:pt x="71415" y="29430"/>
                </a:moveTo>
                <a:lnTo>
                  <a:pt x="56469" y="29430"/>
                </a:lnTo>
                <a:lnTo>
                  <a:pt x="67261" y="36126"/>
                </a:lnTo>
                <a:lnTo>
                  <a:pt x="71415" y="2943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251459"/>
            <a:ext cx="72675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3A87FF"/>
                </a:solidFill>
                <a:latin typeface="Calibri"/>
                <a:cs typeface="Calibri"/>
              </a:rPr>
              <a:t>Training </a:t>
            </a:r>
            <a:r>
              <a:rPr sz="3200" b="1" dirty="0">
                <a:solidFill>
                  <a:srgbClr val="3A87FF"/>
                </a:solidFill>
                <a:latin typeface="Calibri"/>
                <a:cs typeface="Calibri"/>
              </a:rPr>
              <a:t>a </a:t>
            </a:r>
            <a:r>
              <a:rPr sz="3200" b="1" spc="-5" dirty="0">
                <a:solidFill>
                  <a:srgbClr val="3A87FF"/>
                </a:solidFill>
                <a:latin typeface="Calibri"/>
                <a:cs typeface="Calibri"/>
              </a:rPr>
              <a:t>model by optimizing</a:t>
            </a:r>
            <a:r>
              <a:rPr sz="3200" b="1" spc="-2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3A87FF"/>
                </a:solidFill>
                <a:latin typeface="Calibri"/>
                <a:cs typeface="Calibri"/>
              </a:rPr>
              <a:t>parameters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38" y="1020572"/>
            <a:ext cx="7626350" cy="1360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700"/>
              </a:lnSpc>
              <a:spcBef>
                <a:spcPts val="100"/>
              </a:spcBef>
            </a:pPr>
            <a:r>
              <a:rPr sz="2400" spc="-105" dirty="0">
                <a:latin typeface="Calibri"/>
                <a:cs typeface="Calibri"/>
              </a:rPr>
              <a:t>To </a:t>
            </a:r>
            <a:r>
              <a:rPr sz="2400" spc="-15" dirty="0">
                <a:latin typeface="Calibri"/>
                <a:cs typeface="Calibri"/>
              </a:rPr>
              <a:t>train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model,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adjust </a:t>
            </a:r>
            <a:r>
              <a:rPr sz="2400" spc="-15" dirty="0">
                <a:latin typeface="Calibri"/>
                <a:cs typeface="Calibri"/>
              </a:rPr>
              <a:t>parameters to </a:t>
            </a:r>
            <a:r>
              <a:rPr sz="2400" spc="-10" dirty="0">
                <a:latin typeface="Calibri"/>
                <a:cs typeface="Calibri"/>
              </a:rPr>
              <a:t>minimize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loss  </a:t>
            </a:r>
            <a:r>
              <a:rPr sz="2400" dirty="0">
                <a:latin typeface="Calibri"/>
                <a:cs typeface="Calibri"/>
              </a:rPr>
              <a:t>E.g., </a:t>
            </a:r>
            <a:r>
              <a:rPr sz="2400" spc="-40" dirty="0">
                <a:latin typeface="Calibri"/>
                <a:cs typeface="Calibri"/>
              </a:rPr>
              <a:t>below,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simple </a:t>
            </a:r>
            <a:r>
              <a:rPr sz="2400" spc="-25" dirty="0">
                <a:latin typeface="Calibri"/>
                <a:cs typeface="Calibri"/>
              </a:rPr>
              <a:t>convex </a:t>
            </a:r>
            <a:r>
              <a:rPr sz="2400" spc="-5" dirty="0">
                <a:latin typeface="Calibri"/>
                <a:cs typeface="Calibri"/>
              </a:rPr>
              <a:t>function </a:t>
            </a:r>
            <a:r>
              <a:rPr sz="2400" spc="-10" dirty="0">
                <a:latin typeface="Calibri"/>
                <a:cs typeface="Calibri"/>
              </a:rPr>
              <a:t>over </a:t>
            </a:r>
            <a:r>
              <a:rPr sz="2400" spc="-15" dirty="0">
                <a:latin typeface="Calibri"/>
                <a:cs typeface="Calibri"/>
              </a:rPr>
              <a:t>two parameters  </a:t>
            </a:r>
            <a:r>
              <a:rPr sz="2400" spc="-10" dirty="0">
                <a:latin typeface="Calibri"/>
                <a:cs typeface="Calibri"/>
              </a:rPr>
              <a:t>Contour </a:t>
            </a:r>
            <a:r>
              <a:rPr sz="2400" spc="-5" dirty="0">
                <a:latin typeface="Calibri"/>
                <a:cs typeface="Calibri"/>
              </a:rPr>
              <a:t>lines show </a:t>
            </a:r>
            <a:r>
              <a:rPr sz="2400" spc="-10" dirty="0">
                <a:latin typeface="Calibri"/>
                <a:cs typeface="Calibri"/>
              </a:rPr>
              <a:t>levels </a:t>
            </a:r>
            <a:r>
              <a:rPr sz="2400" spc="-5" dirty="0">
                <a:latin typeface="Calibri"/>
                <a:cs typeface="Calibri"/>
              </a:rPr>
              <a:t>of objective function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6955" y="2660127"/>
            <a:ext cx="3725329" cy="37099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459" y="123669"/>
            <a:ext cx="4220967" cy="22435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795376" y="4209796"/>
            <a:ext cx="28187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https://xkcd.com/1576/ Randall Munroe </a:t>
            </a:r>
            <a:r>
              <a:rPr sz="1000" dirty="0">
                <a:latin typeface="Calibri"/>
                <a:cs typeface="Calibri"/>
              </a:rPr>
              <a:t>CC BY NC 2.5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5006" y="139843"/>
            <a:ext cx="4540874" cy="32294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8376" y="4538181"/>
            <a:ext cx="5706300" cy="21763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2714" y="3106295"/>
            <a:ext cx="3042477" cy="36199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83718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 </a:t>
            </a:r>
            <a:r>
              <a:rPr spc="-5" dirty="0"/>
              <a:t>train the model: Compute </a:t>
            </a:r>
            <a:r>
              <a:rPr spc="-5" dirty="0">
                <a:solidFill>
                  <a:srgbClr val="BB57BE"/>
                </a:solidFill>
              </a:rPr>
              <a:t>all </a:t>
            </a:r>
            <a:r>
              <a:rPr spc="-5" dirty="0"/>
              <a:t>vector</a:t>
            </a:r>
            <a:r>
              <a:rPr spc="45" dirty="0"/>
              <a:t> </a:t>
            </a:r>
            <a:r>
              <a:rPr spc="-5" dirty="0"/>
              <a:t>gradients!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44955"/>
            <a:ext cx="7924800" cy="89154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Recall: </a:t>
            </a:r>
            <a:r>
              <a:rPr sz="2400" dirty="0">
                <a:latin typeface="Cambria Math"/>
                <a:cs typeface="Cambria Math"/>
              </a:rPr>
              <a:t>𝜃 </a:t>
            </a:r>
            <a:r>
              <a:rPr sz="2400" dirty="0">
                <a:latin typeface="Calibri"/>
                <a:cs typeface="Calibri"/>
              </a:rPr>
              <a:t>represents </a:t>
            </a:r>
            <a:r>
              <a:rPr sz="2400" b="1" spc="-5" dirty="0">
                <a:solidFill>
                  <a:srgbClr val="BB57BE"/>
                </a:solidFill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model parameters, in one long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In our case with </a:t>
            </a:r>
            <a:r>
              <a:rPr sz="2400" i="1" spc="-5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-dimensional vectors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i="1" spc="-5" dirty="0">
                <a:latin typeface="Calibri"/>
                <a:cs typeface="Calibri"/>
              </a:rPr>
              <a:t>V</a:t>
            </a:r>
            <a:r>
              <a:rPr sz="2400" spc="-5" dirty="0">
                <a:latin typeface="Calibri"/>
                <a:cs typeface="Calibri"/>
              </a:rPr>
              <a:t>-many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words: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418835"/>
            <a:ext cx="7932420" cy="9093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Remember: every </a:t>
            </a:r>
            <a:r>
              <a:rPr sz="2400" spc="-5" dirty="0">
                <a:latin typeface="Calibri"/>
                <a:cs typeface="Calibri"/>
              </a:rPr>
              <a:t>word </a:t>
            </a:r>
            <a:r>
              <a:rPr sz="2400" dirty="0">
                <a:latin typeface="Calibri"/>
                <a:cs typeface="Calibri"/>
              </a:rPr>
              <a:t>has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optimize these </a:t>
            </a:r>
            <a:r>
              <a:rPr sz="2400" dirty="0">
                <a:latin typeface="Calibri"/>
                <a:cs typeface="Calibri"/>
              </a:rPr>
              <a:t>parameters by </a:t>
            </a:r>
            <a:r>
              <a:rPr sz="2400" spc="-5" dirty="0">
                <a:latin typeface="Calibri"/>
                <a:cs typeface="Calibri"/>
              </a:rPr>
              <a:t>walking down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gradient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4873" y="2167737"/>
            <a:ext cx="3213677" cy="302030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094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4. </a:t>
            </a:r>
            <a:r>
              <a:rPr spc="-5" dirty="0"/>
              <a:t>Word2vec derivations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43507"/>
            <a:ext cx="8206105" cy="3963670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4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Whiteboard </a:t>
            </a:r>
            <a:r>
              <a:rPr sz="2800" dirty="0">
                <a:latin typeface="Calibri"/>
                <a:cs typeface="Calibri"/>
              </a:rPr>
              <a:t>– </a:t>
            </a:r>
            <a:r>
              <a:rPr sz="2800" spc="-5" dirty="0">
                <a:latin typeface="Calibri"/>
                <a:cs typeface="Calibri"/>
              </a:rPr>
              <a:t>see video if you’re not in class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;)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The basic </a:t>
            </a:r>
            <a:r>
              <a:rPr sz="2800" spc="-10" dirty="0">
                <a:latin typeface="Calibri"/>
                <a:cs typeface="Calibri"/>
              </a:rPr>
              <a:t>Lego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piece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73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Useful </a:t>
            </a:r>
            <a:r>
              <a:rPr sz="2800" dirty="0">
                <a:latin typeface="Calibri"/>
                <a:cs typeface="Calibri"/>
              </a:rPr>
              <a:t>basics: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4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If in doubt: write out with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indices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Arial"/>
              <a:buChar char="•"/>
            </a:pPr>
            <a:endParaRPr sz="3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278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Chain rule! If </a:t>
            </a:r>
            <a:r>
              <a:rPr sz="2800" i="1" dirty="0">
                <a:latin typeface="Calibri"/>
                <a:cs typeface="Calibri"/>
              </a:rPr>
              <a:t>y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i="1" spc="-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i="1" spc="-5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) and </a:t>
            </a:r>
            <a:r>
              <a:rPr sz="2800" i="1" dirty="0">
                <a:latin typeface="Calibri"/>
                <a:cs typeface="Calibri"/>
              </a:rPr>
              <a:t>u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i="1" spc="-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i="1" spc="-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), i.e. </a:t>
            </a:r>
            <a:r>
              <a:rPr sz="2800" i="1" dirty="0">
                <a:latin typeface="Calibri"/>
                <a:cs typeface="Calibri"/>
              </a:rPr>
              <a:t>y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i="1" spc="-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i="1" spc="-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(x)),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2957" y="2708253"/>
            <a:ext cx="3133708" cy="5832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9058" y="5349791"/>
            <a:ext cx="2094682" cy="6016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1819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Chain</a:t>
            </a:r>
            <a:r>
              <a:rPr spc="-70" dirty="0"/>
              <a:t> </a:t>
            </a:r>
            <a:r>
              <a:rPr spc="-5" dirty="0"/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378203"/>
            <a:ext cx="8206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Chain rule! If </a:t>
            </a:r>
            <a:r>
              <a:rPr sz="2800" i="1" dirty="0">
                <a:latin typeface="Calibri"/>
                <a:cs typeface="Calibri"/>
              </a:rPr>
              <a:t>y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i="1" spc="-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i="1" spc="-5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) and </a:t>
            </a:r>
            <a:r>
              <a:rPr sz="2800" i="1" dirty="0">
                <a:latin typeface="Calibri"/>
                <a:cs typeface="Calibri"/>
              </a:rPr>
              <a:t>u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i="1" spc="-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i="1" spc="-5" dirty="0">
                <a:latin typeface="Calibri"/>
                <a:cs typeface="Calibri"/>
              </a:rPr>
              <a:t>x</a:t>
            </a:r>
            <a:r>
              <a:rPr sz="2800" spc="-5" dirty="0">
                <a:latin typeface="Calibri"/>
                <a:cs typeface="Calibri"/>
              </a:rPr>
              <a:t>), i.e. </a:t>
            </a:r>
            <a:r>
              <a:rPr sz="2800" i="1" dirty="0">
                <a:latin typeface="Calibri"/>
                <a:cs typeface="Calibri"/>
              </a:rPr>
              <a:t>y </a:t>
            </a:r>
            <a:r>
              <a:rPr sz="2800" dirty="0">
                <a:latin typeface="Calibri"/>
                <a:cs typeface="Calibri"/>
              </a:rPr>
              <a:t>= </a:t>
            </a:r>
            <a:r>
              <a:rPr sz="2800" i="1" spc="-5" dirty="0">
                <a:latin typeface="Calibri"/>
                <a:cs typeface="Calibri"/>
              </a:rPr>
              <a:t>f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i="1" spc="-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(x)),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3347211"/>
            <a:ext cx="2860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Simple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example: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8691" y="2160453"/>
            <a:ext cx="5398220" cy="7340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07448" y="3360925"/>
            <a:ext cx="2990120" cy="6347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0210" y="4297490"/>
            <a:ext cx="1809339" cy="2994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4917" y="4329870"/>
            <a:ext cx="2152015" cy="2977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4275" y="4770788"/>
            <a:ext cx="1238763" cy="5700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01880" y="4770789"/>
            <a:ext cx="1100105" cy="5700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028618" y="6055674"/>
            <a:ext cx="355600" cy="25400"/>
          </a:xfrm>
          <a:custGeom>
            <a:avLst/>
            <a:gdLst/>
            <a:ahLst/>
            <a:cxnLst/>
            <a:rect l="l" t="t" r="r" b="b"/>
            <a:pathLst>
              <a:path w="355600" h="25400">
                <a:moveTo>
                  <a:pt x="355599" y="0"/>
                </a:moveTo>
                <a:lnTo>
                  <a:pt x="0" y="0"/>
                </a:lnTo>
                <a:lnTo>
                  <a:pt x="0" y="25399"/>
                </a:lnTo>
                <a:lnTo>
                  <a:pt x="355599" y="25399"/>
                </a:lnTo>
                <a:lnTo>
                  <a:pt x="3555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16172" y="6043676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mbria Math"/>
                <a:cs typeface="Cambria Math"/>
              </a:rPr>
              <a:t>𝑑𝑥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988804" y="5839459"/>
            <a:ext cx="2998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41666" dirty="0">
                <a:latin typeface="Cambria Math"/>
                <a:cs typeface="Cambria Math"/>
              </a:rPr>
              <a:t>𝑑𝑦 </a:t>
            </a: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114" dirty="0">
                <a:latin typeface="Cambria Math"/>
                <a:cs typeface="Cambria Math"/>
              </a:rPr>
              <a:t>20(𝑥</a:t>
            </a:r>
            <a:r>
              <a:rPr sz="2700" spc="172" baseline="27777" dirty="0">
                <a:latin typeface="Cambria Math"/>
                <a:cs typeface="Cambria Math"/>
              </a:rPr>
              <a:t>|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130" dirty="0">
                <a:latin typeface="Cambria Math"/>
                <a:cs typeface="Cambria Math"/>
              </a:rPr>
              <a:t>7)</a:t>
            </a:r>
            <a:r>
              <a:rPr sz="2700" spc="195" baseline="27777" dirty="0">
                <a:latin typeface="Cambria Math"/>
                <a:cs typeface="Cambria Math"/>
              </a:rPr>
              <a:t>|</a:t>
            </a:r>
            <a:r>
              <a:rPr sz="2400" spc="130" dirty="0">
                <a:latin typeface="Cambria Math"/>
                <a:cs typeface="Cambria Math"/>
              </a:rPr>
              <a:t>.</a:t>
            </a:r>
            <a:r>
              <a:rPr sz="2400" spc="204" dirty="0">
                <a:latin typeface="Cambria Math"/>
                <a:cs typeface="Cambria Math"/>
              </a:rPr>
              <a:t> </a:t>
            </a:r>
            <a:r>
              <a:rPr sz="2400" spc="-65" dirty="0">
                <a:latin typeface="Cambria Math"/>
                <a:cs typeface="Cambria Math"/>
              </a:rPr>
              <a:t>3𝑥</a:t>
            </a:r>
            <a:r>
              <a:rPr sz="2700" spc="-97" baseline="27777" dirty="0">
                <a:latin typeface="Cambria Math"/>
                <a:cs typeface="Cambria Math"/>
              </a:rPr>
              <a:t>=</a:t>
            </a:r>
            <a:endParaRPr sz="2700" baseline="2777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4540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Interactive Whiteboard</a:t>
            </a:r>
            <a:r>
              <a:rPr spc="-15" dirty="0"/>
              <a:t> </a:t>
            </a:r>
            <a:r>
              <a:rPr spc="-5" dirty="0"/>
              <a:t>Session!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002" y="1193094"/>
            <a:ext cx="8052728" cy="14234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7605" y="3166364"/>
            <a:ext cx="710565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Calibri"/>
                <a:cs typeface="Calibri"/>
              </a:rPr>
              <a:t>Let’s </a:t>
            </a:r>
            <a:r>
              <a:rPr sz="2400" spc="-5" dirty="0">
                <a:latin typeface="Calibri"/>
                <a:cs typeface="Calibri"/>
              </a:rPr>
              <a:t>derive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center </a:t>
            </a:r>
            <a:r>
              <a:rPr sz="2400" spc="-20" dirty="0">
                <a:latin typeface="Calibri"/>
                <a:cs typeface="Calibri"/>
              </a:rPr>
              <a:t>word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together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one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window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one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example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outside</a:t>
            </a:r>
            <a:r>
              <a:rPr sz="2400" u="heavy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word</a:t>
            </a:r>
            <a:r>
              <a:rPr sz="2400" spc="-1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605" y="5543803"/>
            <a:ext cx="7687309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60" dirty="0">
                <a:latin typeface="Calibri"/>
                <a:cs typeface="Calibri"/>
              </a:rPr>
              <a:t>You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5" dirty="0">
                <a:latin typeface="Calibri"/>
                <a:cs typeface="Calibri"/>
              </a:rPr>
              <a:t>also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gradient </a:t>
            </a:r>
            <a:r>
              <a:rPr sz="2400" spc="-20" dirty="0">
                <a:latin typeface="Calibri"/>
                <a:cs typeface="Calibri"/>
              </a:rPr>
              <a:t>for context </a:t>
            </a:r>
            <a:r>
              <a:rPr sz="2400" spc="-15" dirty="0">
                <a:latin typeface="Calibri"/>
                <a:cs typeface="Calibri"/>
              </a:rPr>
              <a:t>words </a:t>
            </a:r>
            <a:r>
              <a:rPr sz="2400" spc="-20" dirty="0">
                <a:latin typeface="Calibri"/>
                <a:cs typeface="Calibri"/>
              </a:rPr>
              <a:t>(it’s </a:t>
            </a:r>
            <a:r>
              <a:rPr sz="2400" spc="-5" dirty="0">
                <a:latin typeface="Calibri"/>
                <a:cs typeface="Calibri"/>
              </a:rPr>
              <a:t>similar;  left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homework). </a:t>
            </a:r>
            <a:r>
              <a:rPr sz="2400" spc="-20" dirty="0">
                <a:latin typeface="Calibri"/>
                <a:cs typeface="Calibri"/>
              </a:rPr>
              <a:t>That’s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of the </a:t>
            </a:r>
            <a:r>
              <a:rPr sz="2400" spc="-15" dirty="0">
                <a:latin typeface="Calibri"/>
                <a:cs typeface="Calibri"/>
              </a:rPr>
              <a:t>parameters </a:t>
            </a:r>
            <a:r>
              <a:rPr sz="2400" dirty="0">
                <a:latin typeface="Cambria Math"/>
                <a:cs typeface="Cambria Math"/>
              </a:rPr>
              <a:t>𝜃</a:t>
            </a:r>
            <a:r>
              <a:rPr sz="2400" spc="95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libri"/>
                <a:cs typeface="Calibri"/>
              </a:rPr>
              <a:t>here.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8795" y="4619092"/>
            <a:ext cx="716915" cy="329565"/>
          </a:xfrm>
          <a:custGeom>
            <a:avLst/>
            <a:gdLst/>
            <a:ahLst/>
            <a:cxnLst/>
            <a:rect l="l" t="t" r="r" b="b"/>
            <a:pathLst>
              <a:path w="716914" h="329564">
                <a:moveTo>
                  <a:pt x="382670" y="3129"/>
                </a:moveTo>
                <a:lnTo>
                  <a:pt x="355930" y="3129"/>
                </a:lnTo>
                <a:lnTo>
                  <a:pt x="355930" y="326260"/>
                </a:lnTo>
                <a:lnTo>
                  <a:pt x="382670" y="326260"/>
                </a:lnTo>
                <a:lnTo>
                  <a:pt x="382670" y="3129"/>
                </a:lnTo>
                <a:close/>
              </a:path>
              <a:path w="716914" h="329564">
                <a:moveTo>
                  <a:pt x="611667" y="0"/>
                </a:moveTo>
                <a:lnTo>
                  <a:pt x="606978" y="13370"/>
                </a:lnTo>
                <a:lnTo>
                  <a:pt x="626045" y="21645"/>
                </a:lnTo>
                <a:lnTo>
                  <a:pt x="642443" y="33099"/>
                </a:lnTo>
                <a:lnTo>
                  <a:pt x="667230" y="65547"/>
                </a:lnTo>
                <a:lnTo>
                  <a:pt x="681814" y="109324"/>
                </a:lnTo>
                <a:lnTo>
                  <a:pt x="686676" y="163041"/>
                </a:lnTo>
                <a:lnTo>
                  <a:pt x="685455" y="192092"/>
                </a:lnTo>
                <a:lnTo>
                  <a:pt x="675688" y="242185"/>
                </a:lnTo>
                <a:lnTo>
                  <a:pt x="656089" y="281307"/>
                </a:lnTo>
                <a:lnTo>
                  <a:pt x="626268" y="307699"/>
                </a:lnTo>
                <a:lnTo>
                  <a:pt x="607499" y="316011"/>
                </a:lnTo>
                <a:lnTo>
                  <a:pt x="611667" y="329382"/>
                </a:lnTo>
                <a:lnTo>
                  <a:pt x="656594" y="308307"/>
                </a:lnTo>
                <a:lnTo>
                  <a:pt x="689627" y="271823"/>
                </a:lnTo>
                <a:lnTo>
                  <a:pt x="709942" y="222966"/>
                </a:lnTo>
                <a:lnTo>
                  <a:pt x="716714" y="164777"/>
                </a:lnTo>
                <a:lnTo>
                  <a:pt x="715016" y="134581"/>
                </a:lnTo>
                <a:lnTo>
                  <a:pt x="701429" y="81059"/>
                </a:lnTo>
                <a:lnTo>
                  <a:pt x="674484" y="37488"/>
                </a:lnTo>
                <a:lnTo>
                  <a:pt x="635547" y="8622"/>
                </a:lnTo>
                <a:lnTo>
                  <a:pt x="611667" y="0"/>
                </a:lnTo>
                <a:close/>
              </a:path>
              <a:path w="716914" h="329564">
                <a:moveTo>
                  <a:pt x="105048" y="0"/>
                </a:moveTo>
                <a:lnTo>
                  <a:pt x="60229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6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39540" y="4771059"/>
            <a:ext cx="2654300" cy="25400"/>
          </a:xfrm>
          <a:custGeom>
            <a:avLst/>
            <a:gdLst/>
            <a:ahLst/>
            <a:cxnLst/>
            <a:rect l="l" t="t" r="r" b="b"/>
            <a:pathLst>
              <a:path w="2654300" h="25400">
                <a:moveTo>
                  <a:pt x="2654300" y="0"/>
                </a:moveTo>
                <a:lnTo>
                  <a:pt x="0" y="0"/>
                </a:lnTo>
                <a:lnTo>
                  <a:pt x="0" y="25400"/>
                </a:lnTo>
                <a:lnTo>
                  <a:pt x="2654300" y="25400"/>
                </a:lnTo>
                <a:lnTo>
                  <a:pt x="2654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68291" y="4249420"/>
            <a:ext cx="17983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80" dirty="0">
                <a:latin typeface="Cambria Math"/>
                <a:cs typeface="Cambria Math"/>
              </a:rPr>
              <a:t>exp(𝑢</a:t>
            </a:r>
            <a:r>
              <a:rPr sz="3000" spc="120" baseline="-15277" dirty="0">
                <a:latin typeface="Cambria Math"/>
                <a:cs typeface="Cambria Math"/>
              </a:rPr>
              <a:t>Y</a:t>
            </a:r>
            <a:r>
              <a:rPr sz="3000" spc="120" baseline="29166" dirty="0">
                <a:latin typeface="Cambria Math"/>
                <a:cs typeface="Cambria Math"/>
              </a:rPr>
              <a:t>I</a:t>
            </a:r>
            <a:r>
              <a:rPr sz="2800" spc="80" dirty="0">
                <a:latin typeface="Cambria Math"/>
                <a:cs typeface="Cambria Math"/>
              </a:rPr>
              <a:t>𝑣</a:t>
            </a:r>
            <a:r>
              <a:rPr sz="3000" spc="120" baseline="-15277" dirty="0">
                <a:latin typeface="Cambria Math"/>
                <a:cs typeface="Cambria Math"/>
              </a:rPr>
              <a:t>Z</a:t>
            </a:r>
            <a:r>
              <a:rPr sz="3000" spc="-405" baseline="-15277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4179951" y="4963667"/>
            <a:ext cx="5810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30" dirty="0">
                <a:latin typeface="Cambria Math"/>
                <a:cs typeface="Cambria Math"/>
              </a:rPr>
              <a:t>U</a:t>
            </a:r>
            <a:r>
              <a:rPr sz="2000" spc="110" dirty="0">
                <a:latin typeface="Cambria Math"/>
                <a:cs typeface="Cambria Math"/>
              </a:rPr>
              <a:t>H</a:t>
            </a:r>
            <a:r>
              <a:rPr sz="2000" spc="-345" dirty="0">
                <a:latin typeface="Cambria Math"/>
                <a:cs typeface="Cambria Math"/>
              </a:rPr>
              <a:t>&lt;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15478" y="4517644"/>
            <a:ext cx="2994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09319" algn="l"/>
                <a:tab pos="1639570" algn="l"/>
              </a:tabLst>
            </a:pPr>
            <a:r>
              <a:rPr sz="2800" spc="-5" dirty="0">
                <a:latin typeface="Cambria Math"/>
                <a:cs typeface="Cambria Math"/>
              </a:rPr>
              <a:t>log</a:t>
            </a:r>
            <a:r>
              <a:rPr sz="2800" spc="-14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𝑝	𝑜</a:t>
            </a:r>
            <a:r>
              <a:rPr sz="2800" spc="32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𝑐	= </a:t>
            </a:r>
            <a:r>
              <a:rPr sz="2800" spc="-5" dirty="0">
                <a:latin typeface="Cambria Math"/>
                <a:cs typeface="Cambria Math"/>
              </a:rPr>
              <a:t>log</a:t>
            </a:r>
            <a:r>
              <a:rPr sz="2800" spc="-55" dirty="0">
                <a:latin typeface="Cambria Math"/>
                <a:cs typeface="Cambria Math"/>
              </a:rPr>
              <a:t> </a:t>
            </a:r>
            <a:r>
              <a:rPr sz="4200" spc="450" baseline="-37698" dirty="0">
                <a:latin typeface="Cambria Math"/>
                <a:cs typeface="Cambria Math"/>
              </a:rPr>
              <a:t>∑</a:t>
            </a:r>
            <a:r>
              <a:rPr sz="3000" spc="450" baseline="-26388" dirty="0">
                <a:latin typeface="Cambria Math"/>
                <a:cs typeface="Cambria Math"/>
              </a:rPr>
              <a:t>]</a:t>
            </a:r>
            <a:endParaRPr sz="3000" baseline="-26388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60150" y="4770627"/>
            <a:ext cx="1884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800" spc="114" dirty="0">
                <a:latin typeface="Cambria Math"/>
                <a:cs typeface="Cambria Math"/>
              </a:rPr>
              <a:t>exp(𝑢</a:t>
            </a:r>
            <a:r>
              <a:rPr sz="3000" spc="172" baseline="-16666" dirty="0">
                <a:latin typeface="Cambria Math"/>
                <a:cs typeface="Cambria Math"/>
              </a:rPr>
              <a:t>U</a:t>
            </a:r>
            <a:r>
              <a:rPr sz="3000" spc="172" baseline="23611" dirty="0">
                <a:latin typeface="Cambria Math"/>
                <a:cs typeface="Cambria Math"/>
              </a:rPr>
              <a:t>I</a:t>
            </a:r>
            <a:r>
              <a:rPr sz="2800" spc="114" dirty="0">
                <a:latin typeface="Cambria Math"/>
                <a:cs typeface="Cambria Math"/>
              </a:rPr>
              <a:t>𝑣</a:t>
            </a:r>
            <a:r>
              <a:rPr sz="3000" spc="172" baseline="-16666" dirty="0">
                <a:latin typeface="Cambria Math"/>
                <a:cs typeface="Cambria Math"/>
              </a:rPr>
              <a:t>Z</a:t>
            </a:r>
            <a:r>
              <a:rPr sz="3000" spc="-390" baseline="-166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)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41757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Calculating all</a:t>
            </a:r>
            <a:r>
              <a:rPr spc="-35" dirty="0"/>
              <a:t> </a:t>
            </a:r>
            <a:r>
              <a:rPr spc="-5" dirty="0"/>
              <a:t>gradients!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20572"/>
            <a:ext cx="8242934" cy="21590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 went </a:t>
            </a:r>
            <a:r>
              <a:rPr sz="2400" spc="-5" dirty="0">
                <a:latin typeface="Calibri"/>
                <a:cs typeface="Calibri"/>
              </a:rPr>
              <a:t>through gradient </a:t>
            </a:r>
            <a:r>
              <a:rPr sz="2400" dirty="0">
                <a:latin typeface="Calibri"/>
                <a:cs typeface="Calibri"/>
              </a:rPr>
              <a:t>for each center </a:t>
            </a:r>
            <a:r>
              <a:rPr sz="2400" spc="-5" dirty="0">
                <a:latin typeface="Calibri"/>
                <a:cs typeface="Calibri"/>
              </a:rPr>
              <a:t>vector </a:t>
            </a:r>
            <a:r>
              <a:rPr sz="2400" i="1" dirty="0">
                <a:latin typeface="Calibri"/>
                <a:cs typeface="Calibri"/>
              </a:rPr>
              <a:t>v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window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also </a:t>
            </a:r>
            <a:r>
              <a:rPr sz="2400" dirty="0">
                <a:latin typeface="Calibri"/>
                <a:cs typeface="Calibri"/>
              </a:rPr>
              <a:t>need </a:t>
            </a:r>
            <a:r>
              <a:rPr sz="2400" spc="-5" dirty="0">
                <a:latin typeface="Calibri"/>
                <a:cs typeface="Calibri"/>
              </a:rPr>
              <a:t>gradients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outside vectors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u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Derive 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home!</a:t>
            </a:r>
            <a:endParaRPr sz="2400">
              <a:latin typeface="Calibri"/>
              <a:cs typeface="Calibri"/>
            </a:endParaRPr>
          </a:p>
          <a:p>
            <a:pPr marL="355600" marR="293370" indent="-342900">
              <a:lnSpc>
                <a:spcPct val="100800"/>
              </a:lnSpc>
              <a:spcBef>
                <a:spcPts val="4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Generally in </a:t>
            </a:r>
            <a:r>
              <a:rPr sz="2400" dirty="0">
                <a:latin typeface="Calibri"/>
                <a:cs typeface="Calibri"/>
              </a:rPr>
              <a:t>each </a:t>
            </a:r>
            <a:r>
              <a:rPr sz="2400" spc="-5" dirty="0">
                <a:latin typeface="Calibri"/>
                <a:cs typeface="Calibri"/>
              </a:rPr>
              <a:t>window we will compute </a:t>
            </a:r>
            <a:r>
              <a:rPr sz="2400" dirty="0">
                <a:latin typeface="Calibri"/>
                <a:cs typeface="Calibri"/>
              </a:rPr>
              <a:t>updates for </a:t>
            </a:r>
            <a:r>
              <a:rPr sz="2400" spc="-5" dirty="0">
                <a:latin typeface="Calibri"/>
                <a:cs typeface="Calibri"/>
              </a:rPr>
              <a:t>all  </a:t>
            </a:r>
            <a:r>
              <a:rPr sz="2400" dirty="0">
                <a:latin typeface="Calibri"/>
                <a:cs typeface="Calibri"/>
              </a:rPr>
              <a:t>parameters </a:t>
            </a:r>
            <a:r>
              <a:rPr sz="2400" spc="-5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are being used </a:t>
            </a:r>
            <a:r>
              <a:rPr sz="2400" spc="-5" dirty="0">
                <a:latin typeface="Calibri"/>
                <a:cs typeface="Calibri"/>
              </a:rPr>
              <a:t>in that window. For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07656" y="5029198"/>
            <a:ext cx="3581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0279" y="5017768"/>
            <a:ext cx="7848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crises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9179" y="5025390"/>
            <a:ext cx="998219" cy="388620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984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5"/>
              </a:spcBef>
            </a:pPr>
            <a:r>
              <a:rPr sz="2000" i="1" spc="-5" dirty="0">
                <a:latin typeface="Calibri"/>
                <a:cs typeface="Calibri"/>
              </a:rPr>
              <a:t>banking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19500" y="5025390"/>
            <a:ext cx="9677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235"/>
              </a:spcBef>
            </a:pPr>
            <a:r>
              <a:rPr sz="2000" i="1" spc="-15" dirty="0">
                <a:latin typeface="Calibri"/>
                <a:cs typeface="Calibri"/>
              </a:rPr>
              <a:t>into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5041" y="5017768"/>
            <a:ext cx="9753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turning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260" y="5017768"/>
            <a:ext cx="115062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5"/>
              </a:spcBef>
            </a:pPr>
            <a:r>
              <a:rPr sz="2000" i="1" spc="-5" dirty="0">
                <a:latin typeface="Calibri"/>
                <a:cs typeface="Calibri"/>
              </a:rPr>
              <a:t>problems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363" y="5033007"/>
            <a:ext cx="34290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5"/>
              </a:spcBef>
            </a:pPr>
            <a:r>
              <a:rPr sz="2000" i="1" dirty="0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36156" y="5029198"/>
            <a:ext cx="48768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spc="-5" dirty="0"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95042" y="5585701"/>
            <a:ext cx="2296160" cy="160020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32896" y="5646416"/>
            <a:ext cx="1391285" cy="141605"/>
          </a:xfrm>
          <a:custGeom>
            <a:avLst/>
            <a:gdLst/>
            <a:ahLst/>
            <a:cxnLst/>
            <a:rect l="l" t="t" r="r" b="b"/>
            <a:pathLst>
              <a:path w="1391284" h="141604">
                <a:moveTo>
                  <a:pt x="1390943" y="1"/>
                </a:moveTo>
                <a:lnTo>
                  <a:pt x="1390018" y="27484"/>
                </a:lnTo>
                <a:lnTo>
                  <a:pt x="1387496" y="49927"/>
                </a:lnTo>
                <a:lnTo>
                  <a:pt x="1383755" y="65059"/>
                </a:lnTo>
                <a:lnTo>
                  <a:pt x="1379175" y="70607"/>
                </a:lnTo>
                <a:lnTo>
                  <a:pt x="696694" y="70606"/>
                </a:lnTo>
                <a:lnTo>
                  <a:pt x="692114" y="76154"/>
                </a:lnTo>
                <a:lnTo>
                  <a:pt x="688373" y="91286"/>
                </a:lnTo>
                <a:lnTo>
                  <a:pt x="685851" y="113729"/>
                </a:lnTo>
                <a:lnTo>
                  <a:pt x="684926" y="141212"/>
                </a:lnTo>
                <a:lnTo>
                  <a:pt x="684002" y="113729"/>
                </a:lnTo>
                <a:lnTo>
                  <a:pt x="681480" y="91286"/>
                </a:lnTo>
                <a:lnTo>
                  <a:pt x="677739" y="76154"/>
                </a:lnTo>
                <a:lnTo>
                  <a:pt x="673159" y="70606"/>
                </a:lnTo>
                <a:lnTo>
                  <a:pt x="11767" y="70606"/>
                </a:lnTo>
                <a:lnTo>
                  <a:pt x="7187" y="65057"/>
                </a:lnTo>
                <a:lnTo>
                  <a:pt x="3446" y="49926"/>
                </a:lnTo>
                <a:lnTo>
                  <a:pt x="924" y="2748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12101" y="5772403"/>
            <a:ext cx="561530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  <a:tabLst>
                <a:tab pos="2252345" algn="l"/>
                <a:tab pos="3541395" algn="l"/>
              </a:tabLst>
            </a:pPr>
            <a:r>
              <a:rPr sz="1800" spc="-5" dirty="0">
                <a:latin typeface="Calibri"/>
                <a:cs typeface="Calibri"/>
              </a:rPr>
              <a:t>outside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context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	</a:t>
            </a:r>
            <a:r>
              <a:rPr sz="2700" spc="-15" baseline="1543" dirty="0">
                <a:latin typeface="Calibri"/>
                <a:cs typeface="Calibri"/>
              </a:rPr>
              <a:t>center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spc="-22" baseline="1543" dirty="0">
                <a:latin typeface="Calibri"/>
                <a:cs typeface="Calibri"/>
              </a:rPr>
              <a:t>word	</a:t>
            </a:r>
            <a:r>
              <a:rPr sz="1800" spc="-5" dirty="0">
                <a:latin typeface="Calibri"/>
                <a:cs typeface="Calibri"/>
              </a:rPr>
              <a:t>outside </a:t>
            </a:r>
            <a:r>
              <a:rPr sz="1800" spc="-15" dirty="0">
                <a:latin typeface="Calibri"/>
                <a:cs typeface="Calibri"/>
              </a:rPr>
              <a:t>context </a:t>
            </a:r>
            <a:r>
              <a:rPr sz="1800" spc="-10" dirty="0">
                <a:latin typeface="Calibri"/>
                <a:cs typeface="Calibri"/>
              </a:rPr>
              <a:t>words 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	</a:t>
            </a:r>
            <a:r>
              <a:rPr sz="2700" spc="-15" baseline="1543" dirty="0">
                <a:latin typeface="Calibri"/>
                <a:cs typeface="Calibri"/>
              </a:rPr>
              <a:t>at</a:t>
            </a:r>
            <a:r>
              <a:rPr sz="2700" spc="7" baseline="1543" dirty="0">
                <a:latin typeface="Calibri"/>
                <a:cs typeface="Calibri"/>
              </a:rPr>
              <a:t> </a:t>
            </a:r>
            <a:r>
              <a:rPr sz="2700" spc="-7" baseline="1543" dirty="0">
                <a:latin typeface="Calibri"/>
                <a:cs typeface="Calibri"/>
              </a:rPr>
              <a:t>position</a:t>
            </a:r>
            <a:r>
              <a:rPr sz="2700" spc="15" baseline="1543" dirty="0">
                <a:latin typeface="Calibri"/>
                <a:cs typeface="Calibri"/>
              </a:rPr>
              <a:t> </a:t>
            </a:r>
            <a:r>
              <a:rPr sz="2700" baseline="1543" dirty="0">
                <a:latin typeface="Calibri"/>
                <a:cs typeface="Calibri"/>
              </a:rPr>
              <a:t>t	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window of </a:t>
            </a:r>
            <a:r>
              <a:rPr sz="1800" spc="-15" dirty="0">
                <a:latin typeface="Calibri"/>
                <a:cs typeface="Calibri"/>
              </a:rPr>
              <a:t>size</a:t>
            </a:r>
            <a:r>
              <a:rPr sz="1800" dirty="0"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57683" y="5585703"/>
            <a:ext cx="909955" cy="167640"/>
          </a:xfrm>
          <a:custGeom>
            <a:avLst/>
            <a:gdLst/>
            <a:ahLst/>
            <a:cxnLst/>
            <a:rect l="l" t="t" r="r" b="b"/>
            <a:pathLst>
              <a:path w="909954" h="167639">
                <a:moveTo>
                  <a:pt x="909719" y="0"/>
                </a:moveTo>
                <a:lnTo>
                  <a:pt x="908621" y="32625"/>
                </a:lnTo>
                <a:lnTo>
                  <a:pt x="905627" y="59267"/>
                </a:lnTo>
                <a:lnTo>
                  <a:pt x="901187" y="77230"/>
                </a:lnTo>
                <a:lnTo>
                  <a:pt x="895749" y="83817"/>
                </a:lnTo>
                <a:lnTo>
                  <a:pt x="461933" y="83817"/>
                </a:lnTo>
                <a:lnTo>
                  <a:pt x="456495" y="90403"/>
                </a:lnTo>
                <a:lnTo>
                  <a:pt x="452055" y="108366"/>
                </a:lnTo>
                <a:lnTo>
                  <a:pt x="449061" y="135008"/>
                </a:lnTo>
                <a:lnTo>
                  <a:pt x="447964" y="167634"/>
                </a:lnTo>
                <a:lnTo>
                  <a:pt x="446866" y="135008"/>
                </a:lnTo>
                <a:lnTo>
                  <a:pt x="443872" y="108366"/>
                </a:lnTo>
                <a:lnTo>
                  <a:pt x="439432" y="90403"/>
                </a:lnTo>
                <a:lnTo>
                  <a:pt x="433994" y="83817"/>
                </a:lnTo>
                <a:lnTo>
                  <a:pt x="13969" y="83817"/>
                </a:lnTo>
                <a:lnTo>
                  <a:pt x="8531" y="77230"/>
                </a:lnTo>
                <a:lnTo>
                  <a:pt x="4091" y="59267"/>
                </a:lnTo>
                <a:lnTo>
                  <a:pt x="1097" y="3262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9941" y="4002087"/>
            <a:ext cx="5650247" cy="103006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623545" y="4050283"/>
            <a:ext cx="259969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5210">
              <a:lnSpc>
                <a:spcPct val="100000"/>
              </a:lnSpc>
              <a:spcBef>
                <a:spcPts val="100"/>
              </a:spcBef>
            </a:pPr>
            <a:r>
              <a:rPr sz="2700" baseline="10802" dirty="0">
                <a:latin typeface="Cambria Math"/>
                <a:cs typeface="Cambria Math"/>
              </a:rPr>
              <a:t>𝑃 </a:t>
            </a:r>
            <a:r>
              <a:rPr sz="2700" spc="75" baseline="10802" dirty="0">
                <a:latin typeface="Cambria Math"/>
                <a:cs typeface="Cambria Math"/>
              </a:rPr>
              <a:t>𝑢</a:t>
            </a:r>
            <a:r>
              <a:rPr sz="1300" spc="50" dirty="0">
                <a:latin typeface="Cambria Math"/>
                <a:cs typeface="Cambria Math"/>
              </a:rPr>
              <a:t>pc</a:t>
            </a:r>
            <a:r>
              <a:rPr sz="1300" spc="225" dirty="0">
                <a:latin typeface="Cambria Math"/>
                <a:cs typeface="Cambria Math"/>
              </a:rPr>
              <a:t> </a:t>
            </a:r>
            <a:r>
              <a:rPr sz="2700" spc="172" baseline="10802" dirty="0">
                <a:latin typeface="Cambria Math"/>
                <a:cs typeface="Cambria Math"/>
              </a:rPr>
              <a:t>|𝑣</a:t>
            </a:r>
            <a:r>
              <a:rPr sz="1300" spc="114" dirty="0">
                <a:latin typeface="Cambria Math"/>
                <a:cs typeface="Cambria Math"/>
              </a:rPr>
              <a:t>`peqder</a:t>
            </a:r>
            <a:endParaRPr sz="13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885"/>
              </a:spcBef>
            </a:pPr>
            <a:r>
              <a:rPr sz="2100" baseline="11904" dirty="0">
                <a:latin typeface="Cambria Math"/>
                <a:cs typeface="Cambria Math"/>
              </a:rPr>
              <a:t>𝑃 </a:t>
            </a:r>
            <a:r>
              <a:rPr sz="2100" spc="7" baseline="11904" dirty="0">
                <a:latin typeface="Cambria Math"/>
                <a:cs typeface="Cambria Math"/>
              </a:rPr>
              <a:t>𝑢</a:t>
            </a:r>
            <a:r>
              <a:rPr sz="1000" spc="5" dirty="0">
                <a:latin typeface="Cambria Math"/>
                <a:cs typeface="Cambria Math"/>
              </a:rPr>
              <a:t>Z_dcbc</a:t>
            </a:r>
            <a:r>
              <a:rPr sz="1000" spc="215" dirty="0">
                <a:latin typeface="Cambria Math"/>
                <a:cs typeface="Cambria Math"/>
              </a:rPr>
              <a:t> </a:t>
            </a:r>
            <a:r>
              <a:rPr sz="2100" spc="135" baseline="11904" dirty="0">
                <a:latin typeface="Cambria Math"/>
                <a:cs typeface="Cambria Math"/>
              </a:rPr>
              <a:t>|𝑣</a:t>
            </a:r>
            <a:r>
              <a:rPr sz="1000" spc="90" dirty="0">
                <a:latin typeface="Cambria Math"/>
                <a:cs typeface="Cambria Math"/>
              </a:rPr>
              <a:t>`peqder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3515055" y="4561332"/>
            <a:ext cx="1412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aseline="11904" dirty="0">
                <a:latin typeface="Cambria Math"/>
                <a:cs typeface="Cambria Math"/>
              </a:rPr>
              <a:t>𝑃 </a:t>
            </a:r>
            <a:r>
              <a:rPr sz="2100" spc="-37" baseline="11904" dirty="0">
                <a:latin typeface="Cambria Math"/>
                <a:cs typeface="Cambria Math"/>
              </a:rPr>
              <a:t>𝑢</a:t>
            </a:r>
            <a:r>
              <a:rPr sz="1000" spc="-25" dirty="0">
                <a:latin typeface="Cambria Math"/>
                <a:cs typeface="Cambria Math"/>
              </a:rPr>
              <a:t>de8Y </a:t>
            </a:r>
            <a:r>
              <a:rPr sz="2100" baseline="11904" dirty="0">
                <a:latin typeface="Cambria Math"/>
                <a:cs typeface="Cambria Math"/>
              </a:rPr>
              <a:t>|</a:t>
            </a:r>
            <a:r>
              <a:rPr sz="2100" spc="-30" baseline="11904" dirty="0">
                <a:latin typeface="Cambria Math"/>
                <a:cs typeface="Cambria Math"/>
              </a:rPr>
              <a:t> </a:t>
            </a:r>
            <a:r>
              <a:rPr sz="2100" spc="157" baseline="11904" dirty="0">
                <a:latin typeface="Cambria Math"/>
                <a:cs typeface="Cambria Math"/>
              </a:rPr>
              <a:t>𝑣</a:t>
            </a:r>
            <a:r>
              <a:rPr sz="1000" spc="105" dirty="0">
                <a:latin typeface="Cambria Math"/>
                <a:cs typeface="Cambria Math"/>
              </a:rPr>
              <a:t>`peqder</a:t>
            </a:r>
            <a:endParaRPr sz="1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24869" y="4010659"/>
            <a:ext cx="20599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10802" dirty="0">
                <a:latin typeface="Cambria Math"/>
                <a:cs typeface="Cambria Math"/>
              </a:rPr>
              <a:t>𝑃 </a:t>
            </a:r>
            <a:r>
              <a:rPr sz="2700" spc="157" baseline="10802" dirty="0">
                <a:latin typeface="Cambria Math"/>
                <a:cs typeface="Cambria Math"/>
              </a:rPr>
              <a:t>𝑢</a:t>
            </a:r>
            <a:r>
              <a:rPr sz="1300" spc="105" dirty="0">
                <a:latin typeface="Cambria Math"/>
                <a:cs typeface="Cambria Math"/>
              </a:rPr>
              <a:t>8s_eder</a:t>
            </a:r>
            <a:r>
              <a:rPr sz="1300" spc="220" dirty="0">
                <a:latin typeface="Cambria Math"/>
                <a:cs typeface="Cambria Math"/>
              </a:rPr>
              <a:t> </a:t>
            </a:r>
            <a:r>
              <a:rPr sz="2700" spc="172" baseline="10802" dirty="0">
                <a:latin typeface="Cambria Math"/>
                <a:cs typeface="Cambria Math"/>
              </a:rPr>
              <a:t>|𝑣</a:t>
            </a:r>
            <a:r>
              <a:rPr sz="1300" spc="114" dirty="0">
                <a:latin typeface="Cambria Math"/>
                <a:cs typeface="Cambria Math"/>
              </a:rPr>
              <a:t>`peqder</a:t>
            </a:r>
            <a:endParaRPr sz="1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40944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Word2vec: </a:t>
            </a:r>
            <a:r>
              <a:rPr dirty="0"/>
              <a:t>More</a:t>
            </a:r>
            <a:r>
              <a:rPr spc="-45" dirty="0"/>
              <a:t> </a:t>
            </a:r>
            <a:r>
              <a:rPr spc="-5" dirty="0"/>
              <a:t>details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12011"/>
            <a:ext cx="8295640" cy="44191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Why </a:t>
            </a:r>
            <a:r>
              <a:rPr sz="2400" spc="-5" dirty="0">
                <a:latin typeface="Calibri"/>
                <a:cs typeface="Calibri"/>
              </a:rPr>
              <a:t>two vectors?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libri"/>
                <a:cs typeface="Calibri"/>
              </a:rPr>
              <a:t>Easier optimization. Average both </a:t>
            </a:r>
            <a:r>
              <a:rPr sz="2400" dirty="0">
                <a:latin typeface="Calibri"/>
                <a:cs typeface="Calibri"/>
              </a:rPr>
              <a:t>at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end.</a:t>
            </a:r>
          </a:p>
          <a:p>
            <a:pPr>
              <a:lnSpc>
                <a:spcPct val="100000"/>
              </a:lnSpc>
            </a:pPr>
            <a:endParaRPr sz="3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variants:</a:t>
            </a:r>
            <a:endParaRPr sz="2400" dirty="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Skip-grams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(SG)</a:t>
            </a:r>
            <a:endParaRPr sz="2400" dirty="0">
              <a:latin typeface="Calibri"/>
              <a:cs typeface="Calibri"/>
            </a:endParaRPr>
          </a:p>
          <a:p>
            <a:pPr marL="927100" marR="129539">
              <a:lnSpc>
                <a:spcPct val="100000"/>
              </a:lnSpc>
              <a:spcBef>
                <a:spcPts val="520"/>
              </a:spcBef>
            </a:pPr>
            <a:r>
              <a:rPr sz="2000" spc="-5" dirty="0">
                <a:latin typeface="Calibri"/>
                <a:cs typeface="Calibri"/>
              </a:rPr>
              <a:t>Predict context (”outside”) words </a:t>
            </a:r>
            <a:r>
              <a:rPr sz="2000" dirty="0">
                <a:latin typeface="Calibri"/>
                <a:cs typeface="Calibri"/>
              </a:rPr>
              <a:t>(position </a:t>
            </a:r>
            <a:r>
              <a:rPr sz="2000" spc="-5" dirty="0">
                <a:latin typeface="Calibri"/>
                <a:cs typeface="Calibri"/>
              </a:rPr>
              <a:t>independent) given center  word</a:t>
            </a:r>
            <a:endParaRPr sz="2000" dirty="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610"/>
              </a:spcBef>
              <a:buClr>
                <a:srgbClr val="3A87FF"/>
              </a:buClr>
              <a:buAutoNum type="arabicPeriod" startAt="2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Continuous Bag of Words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(CBOW)</a:t>
            </a:r>
            <a:endParaRPr sz="2400" dirty="0">
              <a:latin typeface="Calibri"/>
              <a:cs typeface="Calibri"/>
            </a:endParaRPr>
          </a:p>
          <a:p>
            <a:pPr marL="127000" marR="2357755" indent="800100">
              <a:lnSpc>
                <a:spcPts val="29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Predict center word from </a:t>
            </a:r>
            <a:r>
              <a:rPr sz="2000" dirty="0">
                <a:latin typeface="Calibri"/>
                <a:cs typeface="Calibri"/>
              </a:rPr>
              <a:t>(bag </a:t>
            </a:r>
            <a:r>
              <a:rPr sz="2000" spc="-5" dirty="0">
                <a:latin typeface="Calibri"/>
                <a:cs typeface="Calibri"/>
              </a:rPr>
              <a:t>of) context words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 dirty="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Additional </a:t>
            </a:r>
            <a:r>
              <a:rPr sz="2400" dirty="0">
                <a:latin typeface="Calibri"/>
                <a:cs typeface="Calibri"/>
              </a:rPr>
              <a:t>efficiency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training:</a:t>
            </a:r>
            <a:endParaRPr sz="240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25"/>
              </a:spcBef>
              <a:tabLst>
                <a:tab pos="926465" algn="l"/>
              </a:tabLst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1.	</a:t>
            </a:r>
            <a:r>
              <a:rPr sz="2400" spc="-5" dirty="0">
                <a:latin typeface="Calibri"/>
                <a:cs typeface="Calibri"/>
              </a:rPr>
              <a:t>Negative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sampling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7467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3A87FF"/>
                </a:solidFill>
              </a:rPr>
              <a:t>1. </a:t>
            </a:r>
            <a:r>
              <a:rPr spc="-5">
                <a:solidFill>
                  <a:srgbClr val="3A87FF"/>
                </a:solidFill>
              </a:rPr>
              <a:t>Review: Main idea </a:t>
            </a:r>
            <a:r>
              <a:rPr>
                <a:solidFill>
                  <a:srgbClr val="3A87FF"/>
                </a:solidFill>
              </a:rPr>
              <a:t>of</a:t>
            </a:r>
            <a:r>
              <a:rPr spc="-2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word2vec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994156"/>
            <a:ext cx="8060055" cy="15373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45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Start with random word</a:t>
            </a:r>
            <a:r>
              <a:rPr sz="2800" spc="1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vectors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5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Iterate through each word in </a:t>
            </a:r>
            <a:r>
              <a:rPr sz="2800">
                <a:latin typeface="Calibri"/>
                <a:cs typeface="Calibri"/>
              </a:rPr>
              <a:t>the </a:t>
            </a:r>
            <a:r>
              <a:rPr sz="2800" spc="-5">
                <a:latin typeface="Calibri"/>
                <a:cs typeface="Calibri"/>
              </a:rPr>
              <a:t>whole</a:t>
            </a:r>
            <a:r>
              <a:rPr sz="2800" spc="2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corpus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25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Try to predict surrounding words using word</a:t>
            </a:r>
            <a:r>
              <a:rPr sz="2800" spc="4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vectors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4055" y="4849427"/>
            <a:ext cx="716915" cy="329565"/>
          </a:xfrm>
          <a:custGeom>
            <a:avLst/>
            <a:gdLst/>
            <a:ahLst/>
            <a:cxnLst/>
            <a:rect l="l" t="t" r="r" b="b"/>
            <a:pathLst>
              <a:path w="716914" h="329564">
                <a:moveTo>
                  <a:pt x="382669" y="3129"/>
                </a:moveTo>
                <a:lnTo>
                  <a:pt x="355929" y="3129"/>
                </a:lnTo>
                <a:lnTo>
                  <a:pt x="355929" y="326259"/>
                </a:lnTo>
                <a:lnTo>
                  <a:pt x="382669" y="326259"/>
                </a:lnTo>
                <a:lnTo>
                  <a:pt x="382669" y="3129"/>
                </a:lnTo>
                <a:close/>
              </a:path>
              <a:path w="716914" h="329564">
                <a:moveTo>
                  <a:pt x="611667" y="0"/>
                </a:moveTo>
                <a:lnTo>
                  <a:pt x="606978" y="13369"/>
                </a:lnTo>
                <a:lnTo>
                  <a:pt x="626045" y="21643"/>
                </a:lnTo>
                <a:lnTo>
                  <a:pt x="642443" y="33098"/>
                </a:lnTo>
                <a:lnTo>
                  <a:pt x="667229" y="65545"/>
                </a:lnTo>
                <a:lnTo>
                  <a:pt x="681814" y="109323"/>
                </a:lnTo>
                <a:lnTo>
                  <a:pt x="686675" y="163041"/>
                </a:lnTo>
                <a:lnTo>
                  <a:pt x="685455" y="192092"/>
                </a:lnTo>
                <a:lnTo>
                  <a:pt x="675688" y="242184"/>
                </a:lnTo>
                <a:lnTo>
                  <a:pt x="656089" y="281306"/>
                </a:lnTo>
                <a:lnTo>
                  <a:pt x="626267" y="307699"/>
                </a:lnTo>
                <a:lnTo>
                  <a:pt x="607499" y="316011"/>
                </a:lnTo>
                <a:lnTo>
                  <a:pt x="611667" y="329380"/>
                </a:lnTo>
                <a:lnTo>
                  <a:pt x="656594" y="308306"/>
                </a:lnTo>
                <a:lnTo>
                  <a:pt x="689627" y="271821"/>
                </a:lnTo>
                <a:lnTo>
                  <a:pt x="709942" y="222965"/>
                </a:lnTo>
                <a:lnTo>
                  <a:pt x="716713" y="164777"/>
                </a:lnTo>
                <a:lnTo>
                  <a:pt x="715015" y="134581"/>
                </a:lnTo>
                <a:lnTo>
                  <a:pt x="701429" y="81059"/>
                </a:lnTo>
                <a:lnTo>
                  <a:pt x="674483" y="37488"/>
                </a:lnTo>
                <a:lnTo>
                  <a:pt x="635546" y="8621"/>
                </a:lnTo>
                <a:lnTo>
                  <a:pt x="611667" y="0"/>
                </a:lnTo>
                <a:close/>
              </a:path>
              <a:path w="716914" h="329564">
                <a:moveTo>
                  <a:pt x="105047" y="0"/>
                </a:moveTo>
                <a:lnTo>
                  <a:pt x="60228" y="21117"/>
                </a:lnTo>
                <a:lnTo>
                  <a:pt x="27173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7" y="329380"/>
                </a:lnTo>
                <a:lnTo>
                  <a:pt x="109215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2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540" y="4746244"/>
            <a:ext cx="1856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  <a:tab pos="846455" algn="l"/>
                <a:tab pos="1576705" algn="l"/>
              </a:tabLst>
            </a:pPr>
            <a:r>
              <a:rPr sz="2800">
                <a:latin typeface="Cambria Math"/>
                <a:cs typeface="Cambria Math"/>
              </a:rPr>
              <a:t>𝑃	𝑜 </a:t>
            </a:r>
            <a:r>
              <a:rPr sz="2800" spc="-290">
                <a:latin typeface="Cambria Math"/>
                <a:cs typeface="Cambria Math"/>
              </a:rPr>
              <a:t> </a:t>
            </a:r>
            <a:r>
              <a:rPr sz="2800">
                <a:latin typeface="Cambria Math"/>
                <a:cs typeface="Cambria Math"/>
              </a:rPr>
              <a:t>𝑐	=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90139" y="4730496"/>
            <a:ext cx="20320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2520" algn="l"/>
                <a:tab pos="1411605" algn="l"/>
                <a:tab pos="2018664" algn="l"/>
              </a:tabLst>
            </a:pPr>
            <a:r>
              <a:rPr sz="17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700" u="heavy" spc="-20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+	</a:t>
            </a:r>
            <a:r>
              <a:rPr sz="1700" u="heavy" spc="56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.	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42501" y="4640579"/>
            <a:ext cx="13284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385">
                <a:latin typeface="Cambria Math"/>
                <a:cs typeface="Cambria Math"/>
              </a:rPr>
              <a:t>&amp;'((*</a:t>
            </a:r>
            <a:r>
              <a:rPr sz="2550" spc="577" baseline="24509">
                <a:latin typeface="Cambria Math"/>
                <a:cs typeface="Cambria Math"/>
              </a:rPr>
              <a:t>,</a:t>
            </a:r>
            <a:r>
              <a:rPr sz="2000" spc="385">
                <a:latin typeface="Cambria Math"/>
                <a:cs typeface="Cambria Math"/>
              </a:rPr>
              <a:t>-</a:t>
            </a:r>
            <a:r>
              <a:rPr sz="2000" spc="420">
                <a:latin typeface="Cambria Math"/>
                <a:cs typeface="Cambria Math"/>
              </a:rPr>
              <a:t> </a:t>
            </a:r>
            <a:r>
              <a:rPr sz="2000">
                <a:latin typeface="Cambria Math"/>
                <a:cs typeface="Cambria 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73718" y="5145023"/>
            <a:ext cx="503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30">
                <a:latin typeface="Cambria Math"/>
                <a:cs typeface="Cambria Math"/>
              </a:rPr>
              <a:t>1</a:t>
            </a:r>
            <a:r>
              <a:rPr sz="1700" spc="-10">
                <a:latin typeface="Cambria Math"/>
                <a:cs typeface="Cambria Math"/>
              </a:rPr>
              <a:t>∈</a:t>
            </a:r>
            <a:r>
              <a:rPr sz="1700" spc="295">
                <a:latin typeface="Cambria Math"/>
                <a:cs typeface="Cambria Math"/>
              </a:rPr>
              <a:t>3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1526" y="5126735"/>
            <a:ext cx="21462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45">
                <a:latin typeface="Cambria Math"/>
                <a:cs typeface="Cambria Math"/>
              </a:rPr>
              <a:t>1</a:t>
            </a:r>
            <a:endParaRPr sz="17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4422" y="5027676"/>
            <a:ext cx="2097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56920" algn="l"/>
              </a:tabLst>
            </a:pPr>
            <a:r>
              <a:rPr sz="3000" baseline="1388">
                <a:latin typeface="Cambria Math"/>
                <a:cs typeface="Cambria Math"/>
              </a:rPr>
              <a:t>∑	</a:t>
            </a:r>
            <a:r>
              <a:rPr sz="2000" spc="355">
                <a:latin typeface="Cambria Math"/>
                <a:cs typeface="Cambria Math"/>
              </a:rPr>
              <a:t>&amp;'((*</a:t>
            </a:r>
            <a:r>
              <a:rPr sz="2550" spc="532" baseline="24509">
                <a:latin typeface="Cambria Math"/>
                <a:cs typeface="Cambria Math"/>
              </a:rPr>
              <a:t>,</a:t>
            </a:r>
            <a:r>
              <a:rPr sz="2550" spc="-67" baseline="24509">
                <a:latin typeface="Cambria Math"/>
                <a:cs typeface="Cambria Math"/>
              </a:rPr>
              <a:t> </a:t>
            </a:r>
            <a:r>
              <a:rPr sz="2000" spc="350">
                <a:latin typeface="Cambria Math"/>
                <a:cs typeface="Cambria Math"/>
              </a:rPr>
              <a:t>-</a:t>
            </a:r>
            <a:r>
              <a:rPr sz="2550" spc="525" baseline="-13071">
                <a:latin typeface="Cambria Math"/>
                <a:cs typeface="Cambria Math"/>
              </a:rPr>
              <a:t>.</a:t>
            </a:r>
            <a:r>
              <a:rPr sz="2000" spc="350">
                <a:latin typeface="Cambria Math"/>
                <a:cs typeface="Cambria Math"/>
              </a:rPr>
              <a:t>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240" y="5572251"/>
            <a:ext cx="8168005" cy="8731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56565" marR="5080" indent="-456565">
              <a:lnSpc>
                <a:spcPts val="3310"/>
              </a:lnSpc>
              <a:spcBef>
                <a:spcPts val="250"/>
              </a:spcBef>
              <a:buClr>
                <a:srgbClr val="CC0000"/>
              </a:buClr>
              <a:buChar char="•"/>
              <a:tabLst>
                <a:tab pos="456565" algn="l"/>
                <a:tab pos="457200" algn="l"/>
              </a:tabLst>
            </a:pPr>
            <a:r>
              <a:rPr sz="2800" spc="-5">
                <a:latin typeface="Calibri"/>
                <a:cs typeface="Calibri"/>
              </a:rPr>
              <a:t>This algorithm learns word vectors that capture word  similarity and meaningful directions in </a:t>
            </a:r>
            <a:r>
              <a:rPr sz="2800">
                <a:latin typeface="Calibri"/>
                <a:cs typeface="Calibri"/>
              </a:rPr>
              <a:t>a</a:t>
            </a:r>
            <a:r>
              <a:rPr sz="2800" spc="3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wordspace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62502" y="3723958"/>
            <a:ext cx="35814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35"/>
              </a:spcBef>
            </a:pPr>
            <a:r>
              <a:rPr sz="2000" i="1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05125" y="3712528"/>
            <a:ext cx="7848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9"/>
              </a:spcBef>
            </a:pPr>
            <a:r>
              <a:rPr sz="2000" i="1" spc="-5">
                <a:latin typeface="Calibri"/>
                <a:cs typeface="Calibri"/>
              </a:rPr>
              <a:t>crises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24025" y="3720150"/>
            <a:ext cx="998219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793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19"/>
              </a:spcBef>
            </a:pPr>
            <a:r>
              <a:rPr sz="2000" i="1" spc="-5">
                <a:latin typeface="Calibri"/>
                <a:cs typeface="Calibri"/>
              </a:rPr>
              <a:t>banking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74345" y="3720150"/>
            <a:ext cx="967740" cy="388620"/>
          </a:xfrm>
          <a:prstGeom prst="rect">
            <a:avLst/>
          </a:prstGeom>
          <a:solidFill>
            <a:srgbClr val="FF2F54"/>
          </a:solidFill>
        </p:spPr>
        <p:txBody>
          <a:bodyPr vert="horz" wrap="square" lIns="0" tIns="27939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219"/>
              </a:spcBef>
            </a:pPr>
            <a:r>
              <a:rPr sz="2000" i="1" spc="-15">
                <a:latin typeface="Calibri"/>
                <a:cs typeface="Calibri"/>
              </a:rPr>
              <a:t>into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49886" y="3712528"/>
            <a:ext cx="97536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29"/>
              </a:spcBef>
            </a:pPr>
            <a:r>
              <a:rPr sz="2000" i="1" spc="-5">
                <a:latin typeface="Calibri"/>
                <a:cs typeface="Calibri"/>
              </a:rPr>
              <a:t>turning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2106" y="3712528"/>
            <a:ext cx="115062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 spc="-5">
                <a:latin typeface="Calibri"/>
                <a:cs typeface="Calibri"/>
              </a:rPr>
              <a:t>problems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8209" y="3727767"/>
            <a:ext cx="34290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20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29"/>
              </a:spcBef>
            </a:pPr>
            <a:r>
              <a:rPr sz="2000" i="1"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91002" y="3723958"/>
            <a:ext cx="487680" cy="38862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984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35"/>
              </a:spcBef>
            </a:pPr>
            <a:r>
              <a:rPr sz="2000" i="1" spc="-5">
                <a:latin typeface="Calibri"/>
                <a:cs typeface="Calibri"/>
              </a:rPr>
              <a:t>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95522" y="4219257"/>
            <a:ext cx="2296160" cy="160020"/>
          </a:xfrm>
          <a:custGeom>
            <a:avLst/>
            <a:gdLst/>
            <a:ahLst/>
            <a:cxnLst/>
            <a:rect l="l" t="t" r="r" b="b"/>
            <a:pathLst>
              <a:path w="2296160" h="160020">
                <a:moveTo>
                  <a:pt x="2295948" y="2"/>
                </a:moveTo>
                <a:lnTo>
                  <a:pt x="2294900" y="31146"/>
                </a:lnTo>
                <a:lnTo>
                  <a:pt x="2292042" y="56578"/>
                </a:lnTo>
                <a:lnTo>
                  <a:pt x="2287803" y="73725"/>
                </a:lnTo>
                <a:lnTo>
                  <a:pt x="2282613" y="80012"/>
                </a:lnTo>
                <a:lnTo>
                  <a:pt x="1143904" y="80010"/>
                </a:lnTo>
                <a:lnTo>
                  <a:pt x="1138713" y="86297"/>
                </a:lnTo>
                <a:lnTo>
                  <a:pt x="1134474" y="103444"/>
                </a:lnTo>
                <a:lnTo>
                  <a:pt x="1131616" y="128876"/>
                </a:lnTo>
                <a:lnTo>
                  <a:pt x="1130569" y="160020"/>
                </a:lnTo>
                <a:lnTo>
                  <a:pt x="1129520" y="128876"/>
                </a:lnTo>
                <a:lnTo>
                  <a:pt x="1126662" y="103444"/>
                </a:lnTo>
                <a:lnTo>
                  <a:pt x="1122423" y="86297"/>
                </a:lnTo>
                <a:lnTo>
                  <a:pt x="1117233" y="80010"/>
                </a:lnTo>
                <a:lnTo>
                  <a:pt x="13335" y="80010"/>
                </a:lnTo>
                <a:lnTo>
                  <a:pt x="8144" y="73722"/>
                </a:lnTo>
                <a:lnTo>
                  <a:pt x="3905" y="56575"/>
                </a:lnTo>
                <a:lnTo>
                  <a:pt x="1047" y="31143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33376" y="4253544"/>
            <a:ext cx="2019300" cy="167640"/>
          </a:xfrm>
          <a:custGeom>
            <a:avLst/>
            <a:gdLst/>
            <a:ahLst/>
            <a:cxnLst/>
            <a:rect l="l" t="t" r="r" b="b"/>
            <a:pathLst>
              <a:path w="2019300" h="167639">
                <a:moveTo>
                  <a:pt x="2019303" y="2"/>
                </a:moveTo>
                <a:lnTo>
                  <a:pt x="2018205" y="32628"/>
                </a:lnTo>
                <a:lnTo>
                  <a:pt x="2015211" y="59271"/>
                </a:lnTo>
                <a:lnTo>
                  <a:pt x="2010770" y="77235"/>
                </a:lnTo>
                <a:lnTo>
                  <a:pt x="2005333" y="83822"/>
                </a:lnTo>
                <a:lnTo>
                  <a:pt x="1008315" y="83820"/>
                </a:lnTo>
                <a:lnTo>
                  <a:pt x="1002877" y="90407"/>
                </a:lnTo>
                <a:lnTo>
                  <a:pt x="998437" y="108370"/>
                </a:lnTo>
                <a:lnTo>
                  <a:pt x="995443" y="135013"/>
                </a:lnTo>
                <a:lnTo>
                  <a:pt x="994345" y="167640"/>
                </a:lnTo>
                <a:lnTo>
                  <a:pt x="993247" y="135013"/>
                </a:lnTo>
                <a:lnTo>
                  <a:pt x="990253" y="108370"/>
                </a:lnTo>
                <a:lnTo>
                  <a:pt x="985813" y="90407"/>
                </a:lnTo>
                <a:lnTo>
                  <a:pt x="980375" y="83820"/>
                </a:lnTo>
                <a:lnTo>
                  <a:pt x="13969" y="83820"/>
                </a:lnTo>
                <a:lnTo>
                  <a:pt x="8532" y="77233"/>
                </a:lnTo>
                <a:lnTo>
                  <a:pt x="4091" y="59269"/>
                </a:lnTo>
                <a:lnTo>
                  <a:pt x="1097" y="3262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8518" y="2744068"/>
            <a:ext cx="5317948" cy="982837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817044" y="2672588"/>
            <a:ext cx="5484495" cy="77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4305300" algn="l"/>
              </a:tabLst>
            </a:pPr>
            <a:r>
              <a:rPr sz="1800">
                <a:latin typeface="Cambria Math"/>
                <a:cs typeface="Cambria Math"/>
              </a:rPr>
              <a:t>𝑃  </a:t>
            </a:r>
            <a:r>
              <a:rPr sz="1800" spc="110">
                <a:latin typeface="Cambria Math"/>
                <a:cs typeface="Cambria Math"/>
              </a:rPr>
              <a:t>𝑤</a:t>
            </a:r>
            <a:r>
              <a:rPr sz="1950" spc="165" baseline="-17094">
                <a:latin typeface="Cambria Math"/>
                <a:cs typeface="Cambria Math"/>
              </a:rPr>
              <a:t>5:9</a:t>
            </a:r>
            <a:r>
              <a:rPr sz="1950" spc="292" baseline="-17094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|</a:t>
            </a:r>
            <a:r>
              <a:rPr sz="1800" spc="10">
                <a:latin typeface="Cambria Math"/>
                <a:cs typeface="Cambria Math"/>
              </a:rPr>
              <a:t> </a:t>
            </a:r>
            <a:r>
              <a:rPr sz="1800" spc="-110">
                <a:latin typeface="Cambria Math"/>
                <a:cs typeface="Cambria Math"/>
              </a:rPr>
              <a:t>𝑤</a:t>
            </a:r>
            <a:r>
              <a:rPr sz="1950" spc="-165" baseline="-17094">
                <a:latin typeface="Cambria Math"/>
                <a:cs typeface="Cambria Math"/>
              </a:rPr>
              <a:t>5	</a:t>
            </a:r>
            <a:r>
              <a:rPr sz="1800">
                <a:latin typeface="Cambria Math"/>
                <a:cs typeface="Cambria Math"/>
              </a:rPr>
              <a:t>𝑃 </a:t>
            </a:r>
            <a:r>
              <a:rPr sz="1800" spc="20">
                <a:latin typeface="Cambria Math"/>
                <a:cs typeface="Cambria Math"/>
              </a:rPr>
              <a:t>𝑤</a:t>
            </a:r>
            <a:r>
              <a:rPr sz="1950" spc="30" baseline="-17094">
                <a:latin typeface="Cambria Math"/>
                <a:cs typeface="Cambria Math"/>
              </a:rPr>
              <a:t>569 </a:t>
            </a:r>
            <a:r>
              <a:rPr sz="1800">
                <a:latin typeface="Cambria Math"/>
                <a:cs typeface="Cambria Math"/>
              </a:rPr>
              <a:t>|</a:t>
            </a:r>
            <a:r>
              <a:rPr sz="1800" spc="-204">
                <a:latin typeface="Cambria Math"/>
                <a:cs typeface="Cambria Math"/>
              </a:rPr>
              <a:t> </a:t>
            </a:r>
            <a:r>
              <a:rPr sz="1800" spc="-110">
                <a:latin typeface="Cambria Math"/>
                <a:cs typeface="Cambria Math"/>
              </a:rPr>
              <a:t>𝑤</a:t>
            </a:r>
            <a:r>
              <a:rPr sz="1950" spc="-165" baseline="-17094">
                <a:latin typeface="Cambria Math"/>
                <a:cs typeface="Cambria Math"/>
              </a:rPr>
              <a:t>5</a:t>
            </a:r>
            <a:endParaRPr sz="1950" baseline="-17094">
              <a:latin typeface="Cambria Math"/>
              <a:cs typeface="Cambria Math"/>
            </a:endParaRPr>
          </a:p>
          <a:p>
            <a:pPr marR="398145" algn="ctr">
              <a:lnSpc>
                <a:spcPct val="100000"/>
              </a:lnSpc>
              <a:spcBef>
                <a:spcPts val="1605"/>
              </a:spcBef>
              <a:tabLst>
                <a:tab pos="2061845" algn="l"/>
              </a:tabLst>
            </a:pPr>
            <a:r>
              <a:rPr sz="1800">
                <a:latin typeface="Cambria Math"/>
                <a:cs typeface="Cambria Math"/>
              </a:rPr>
              <a:t>𝑃  </a:t>
            </a:r>
            <a:r>
              <a:rPr sz="1800" spc="110">
                <a:latin typeface="Cambria Math"/>
                <a:cs typeface="Cambria Math"/>
              </a:rPr>
              <a:t>𝑤</a:t>
            </a:r>
            <a:r>
              <a:rPr sz="1950" spc="165" baseline="-14957">
                <a:latin typeface="Cambria Math"/>
                <a:cs typeface="Cambria Math"/>
              </a:rPr>
              <a:t>5:7</a:t>
            </a:r>
            <a:r>
              <a:rPr sz="1950" spc="292" baseline="-14957">
                <a:latin typeface="Cambria Math"/>
                <a:cs typeface="Cambria Math"/>
              </a:rPr>
              <a:t> </a:t>
            </a:r>
            <a:r>
              <a:rPr sz="1800">
                <a:latin typeface="Cambria Math"/>
                <a:cs typeface="Cambria Math"/>
              </a:rPr>
              <a:t>|</a:t>
            </a:r>
            <a:r>
              <a:rPr sz="1800" spc="10">
                <a:latin typeface="Cambria Math"/>
                <a:cs typeface="Cambria Math"/>
              </a:rPr>
              <a:t> </a:t>
            </a:r>
            <a:r>
              <a:rPr sz="1800" spc="-110">
                <a:latin typeface="Cambria Math"/>
                <a:cs typeface="Cambria Math"/>
              </a:rPr>
              <a:t>𝑤</a:t>
            </a:r>
            <a:r>
              <a:rPr sz="1950" spc="-165" baseline="-14957">
                <a:latin typeface="Cambria Math"/>
                <a:cs typeface="Cambria Math"/>
              </a:rPr>
              <a:t>5	</a:t>
            </a:r>
            <a:r>
              <a:rPr sz="2700" baseline="1543">
                <a:latin typeface="Cambria Math"/>
                <a:cs typeface="Cambria Math"/>
              </a:rPr>
              <a:t>𝑃 </a:t>
            </a:r>
            <a:r>
              <a:rPr sz="2700" spc="30" baseline="1543">
                <a:latin typeface="Cambria Math"/>
                <a:cs typeface="Cambria Math"/>
              </a:rPr>
              <a:t>𝑤</a:t>
            </a:r>
            <a:r>
              <a:rPr sz="1950" spc="30" baseline="-12820">
                <a:latin typeface="Cambria Math"/>
                <a:cs typeface="Cambria Math"/>
              </a:rPr>
              <a:t>567 </a:t>
            </a:r>
            <a:r>
              <a:rPr sz="2700" baseline="1543">
                <a:latin typeface="Cambria Math"/>
                <a:cs typeface="Cambria Math"/>
              </a:rPr>
              <a:t>|</a:t>
            </a:r>
            <a:r>
              <a:rPr sz="2700" spc="-217" baseline="1543">
                <a:latin typeface="Cambria Math"/>
                <a:cs typeface="Cambria Math"/>
              </a:rPr>
              <a:t> </a:t>
            </a:r>
            <a:r>
              <a:rPr sz="2700" spc="-165" baseline="1543">
                <a:latin typeface="Cambria Math"/>
                <a:cs typeface="Cambria Math"/>
              </a:rPr>
              <a:t>𝑤</a:t>
            </a:r>
            <a:r>
              <a:rPr sz="1950" spc="-165" baseline="-12820">
                <a:latin typeface="Cambria Math"/>
                <a:cs typeface="Cambria Math"/>
              </a:rPr>
              <a:t>5</a:t>
            </a:r>
            <a:endParaRPr sz="1950" baseline="-1282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6240" y="6292596"/>
            <a:ext cx="90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Calibri"/>
                <a:cs typeface="Calibri"/>
              </a:rPr>
              <a:t>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4975373" y="4624323"/>
            <a:ext cx="3689350" cy="8820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69900" marR="5080" indent="-457200">
              <a:lnSpc>
                <a:spcPct val="100699"/>
              </a:lnSpc>
              <a:spcBef>
                <a:spcPts val="75"/>
              </a:spcBef>
              <a:buClr>
                <a:srgbClr val="A4001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5">
                <a:latin typeface="Calibri"/>
                <a:cs typeface="Calibri"/>
              </a:rPr>
              <a:t>Update </a:t>
            </a:r>
            <a:r>
              <a:rPr sz="2800" spc="-20">
                <a:latin typeface="Calibri"/>
                <a:cs typeface="Calibri"/>
              </a:rPr>
              <a:t>vectors </a:t>
            </a:r>
            <a:r>
              <a:rPr sz="2800">
                <a:latin typeface="Calibri"/>
                <a:cs typeface="Calibri"/>
              </a:rPr>
              <a:t>so </a:t>
            </a:r>
            <a:r>
              <a:rPr sz="2800" spc="-15">
                <a:latin typeface="Calibri"/>
                <a:cs typeface="Calibri"/>
              </a:rPr>
              <a:t>you  </a:t>
            </a:r>
            <a:r>
              <a:rPr sz="2800" spc="-10">
                <a:latin typeface="Calibri"/>
                <a:cs typeface="Calibri"/>
              </a:rPr>
              <a:t>can predict</a:t>
            </a:r>
            <a:r>
              <a:rPr sz="2800">
                <a:latin typeface="Calibri"/>
                <a:cs typeface="Calibri"/>
              </a:rPr>
              <a:t> </a:t>
            </a:r>
            <a:r>
              <a:rPr sz="2800" spc="-20">
                <a:latin typeface="Calibri"/>
                <a:cs typeface="Calibri"/>
              </a:rPr>
              <a:t>better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9437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Word2vec parameters and</a:t>
            </a:r>
            <a:r>
              <a:rPr spc="-1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computations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407847" y="1247139"/>
            <a:ext cx="90170" cy="1791970"/>
          </a:xfrm>
          <a:custGeom>
            <a:avLst/>
            <a:gdLst/>
            <a:ahLst/>
            <a:cxnLst/>
            <a:rect l="l" t="t" r="r" b="b"/>
            <a:pathLst>
              <a:path w="90170" h="1791970">
                <a:moveTo>
                  <a:pt x="89585" y="0"/>
                </a:moveTo>
                <a:lnTo>
                  <a:pt x="0" y="0"/>
                </a:lnTo>
                <a:lnTo>
                  <a:pt x="0" y="13970"/>
                </a:lnTo>
                <a:lnTo>
                  <a:pt x="0" y="1778000"/>
                </a:lnTo>
                <a:lnTo>
                  <a:pt x="0" y="1791970"/>
                </a:lnTo>
                <a:lnTo>
                  <a:pt x="89585" y="1791970"/>
                </a:lnTo>
                <a:lnTo>
                  <a:pt x="89585" y="1778000"/>
                </a:lnTo>
                <a:lnTo>
                  <a:pt x="31254" y="1778000"/>
                </a:lnTo>
                <a:lnTo>
                  <a:pt x="31254" y="13970"/>
                </a:lnTo>
                <a:lnTo>
                  <a:pt x="89585" y="13970"/>
                </a:lnTo>
                <a:lnTo>
                  <a:pt x="895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9806" y="1247139"/>
            <a:ext cx="90170" cy="1791970"/>
          </a:xfrm>
          <a:custGeom>
            <a:avLst/>
            <a:gdLst/>
            <a:ahLst/>
            <a:cxnLst/>
            <a:rect l="l" t="t" r="r" b="b"/>
            <a:pathLst>
              <a:path w="90169" h="179197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58343" y="13970"/>
                </a:lnTo>
                <a:lnTo>
                  <a:pt x="58343" y="1778000"/>
                </a:lnTo>
                <a:lnTo>
                  <a:pt x="0" y="1778000"/>
                </a:lnTo>
                <a:lnTo>
                  <a:pt x="0" y="1791970"/>
                </a:lnTo>
                <a:lnTo>
                  <a:pt x="89598" y="1791970"/>
                </a:lnTo>
                <a:lnTo>
                  <a:pt x="89598" y="177800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0219" y="999235"/>
            <a:ext cx="967105" cy="253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• • • •</a:t>
            </a:r>
            <a:r>
              <a:rPr sz="2400" spc="-14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1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2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2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2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L="315595">
              <a:lnSpc>
                <a:spcPts val="2855"/>
              </a:lnSpc>
            </a:pPr>
            <a:r>
              <a:rPr sz="2400" i="1">
                <a:latin typeface="Calibri"/>
                <a:cs typeface="Calibri"/>
              </a:rPr>
              <a:t>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81745" y="1247139"/>
            <a:ext cx="90170" cy="1791970"/>
          </a:xfrm>
          <a:custGeom>
            <a:avLst/>
            <a:gdLst/>
            <a:ahLst/>
            <a:cxnLst/>
            <a:rect l="l" t="t" r="r" b="b"/>
            <a:pathLst>
              <a:path w="90169" h="1791970">
                <a:moveTo>
                  <a:pt x="89585" y="0"/>
                </a:moveTo>
                <a:lnTo>
                  <a:pt x="0" y="0"/>
                </a:lnTo>
                <a:lnTo>
                  <a:pt x="0" y="13970"/>
                </a:lnTo>
                <a:lnTo>
                  <a:pt x="0" y="1778000"/>
                </a:lnTo>
                <a:lnTo>
                  <a:pt x="0" y="1791970"/>
                </a:lnTo>
                <a:lnTo>
                  <a:pt x="89585" y="1791970"/>
                </a:lnTo>
                <a:lnTo>
                  <a:pt x="89585" y="1778000"/>
                </a:lnTo>
                <a:lnTo>
                  <a:pt x="31254" y="1778000"/>
                </a:lnTo>
                <a:lnTo>
                  <a:pt x="31254" y="13970"/>
                </a:lnTo>
                <a:lnTo>
                  <a:pt x="89585" y="13970"/>
                </a:lnTo>
                <a:lnTo>
                  <a:pt x="895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3704" y="1247139"/>
            <a:ext cx="90170" cy="1791970"/>
          </a:xfrm>
          <a:custGeom>
            <a:avLst/>
            <a:gdLst/>
            <a:ahLst/>
            <a:cxnLst/>
            <a:rect l="l" t="t" r="r" b="b"/>
            <a:pathLst>
              <a:path w="90170" h="179197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58343" y="13970"/>
                </a:lnTo>
                <a:lnTo>
                  <a:pt x="58343" y="1778000"/>
                </a:lnTo>
                <a:lnTo>
                  <a:pt x="0" y="1778000"/>
                </a:lnTo>
                <a:lnTo>
                  <a:pt x="0" y="1791970"/>
                </a:lnTo>
                <a:lnTo>
                  <a:pt x="89598" y="1791970"/>
                </a:lnTo>
                <a:lnTo>
                  <a:pt x="89598" y="177800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64117" y="999235"/>
            <a:ext cx="967105" cy="2537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• • • •</a:t>
            </a:r>
            <a:r>
              <a:rPr sz="2400" spc="-140">
                <a:latin typeface="Cambria Math"/>
                <a:cs typeface="Cambria Math"/>
              </a:rPr>
              <a:t> </a:t>
            </a: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1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2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2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20"/>
              </a:lnSpc>
            </a:pPr>
            <a:r>
              <a:rPr sz="2400">
                <a:latin typeface="Cambria Math"/>
                <a:cs typeface="Cambria Math"/>
              </a:rPr>
              <a:t>• • •</a:t>
            </a:r>
            <a:r>
              <a:rPr sz="2400" spc="135">
                <a:latin typeface="Cambria Math"/>
                <a:cs typeface="Cambria Math"/>
              </a:rPr>
              <a:t> </a:t>
            </a:r>
            <a:r>
              <a:rPr sz="2400" spc="130">
                <a:latin typeface="Cambria Math"/>
                <a:cs typeface="Cambria Math"/>
              </a:rPr>
              <a:t>••</a:t>
            </a:r>
            <a:endParaRPr sz="2400">
              <a:latin typeface="Cambria Math"/>
              <a:cs typeface="Cambria Math"/>
            </a:endParaRPr>
          </a:p>
          <a:p>
            <a:pPr marR="31750" algn="ctr">
              <a:lnSpc>
                <a:spcPts val="2855"/>
              </a:lnSpc>
            </a:pPr>
            <a:r>
              <a:rPr sz="2400" i="1">
                <a:latin typeface="Calibri"/>
                <a:cs typeface="Calibri"/>
              </a:rPr>
              <a:t>V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6530" y="1247139"/>
            <a:ext cx="90170" cy="1791970"/>
          </a:xfrm>
          <a:custGeom>
            <a:avLst/>
            <a:gdLst/>
            <a:ahLst/>
            <a:cxnLst/>
            <a:rect l="l" t="t" r="r" b="b"/>
            <a:pathLst>
              <a:path w="90170" h="1791970">
                <a:moveTo>
                  <a:pt x="89585" y="0"/>
                </a:moveTo>
                <a:lnTo>
                  <a:pt x="0" y="0"/>
                </a:lnTo>
                <a:lnTo>
                  <a:pt x="0" y="13970"/>
                </a:lnTo>
                <a:lnTo>
                  <a:pt x="0" y="1778000"/>
                </a:lnTo>
                <a:lnTo>
                  <a:pt x="0" y="1791970"/>
                </a:lnTo>
                <a:lnTo>
                  <a:pt x="89585" y="1791970"/>
                </a:lnTo>
                <a:lnTo>
                  <a:pt x="89585" y="1778000"/>
                </a:lnTo>
                <a:lnTo>
                  <a:pt x="31254" y="1778000"/>
                </a:lnTo>
                <a:lnTo>
                  <a:pt x="31254" y="13970"/>
                </a:lnTo>
                <a:lnTo>
                  <a:pt x="89585" y="13970"/>
                </a:lnTo>
                <a:lnTo>
                  <a:pt x="895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42039" y="1247139"/>
            <a:ext cx="90170" cy="1791970"/>
          </a:xfrm>
          <a:custGeom>
            <a:avLst/>
            <a:gdLst/>
            <a:ahLst/>
            <a:cxnLst/>
            <a:rect l="l" t="t" r="r" b="b"/>
            <a:pathLst>
              <a:path w="90170" h="179197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58343" y="13970"/>
                </a:lnTo>
                <a:lnTo>
                  <a:pt x="58343" y="1778000"/>
                </a:lnTo>
                <a:lnTo>
                  <a:pt x="0" y="1778000"/>
                </a:lnTo>
                <a:lnTo>
                  <a:pt x="0" y="1791970"/>
                </a:lnTo>
                <a:lnTo>
                  <a:pt x="89598" y="1791970"/>
                </a:lnTo>
                <a:lnTo>
                  <a:pt x="89598" y="177800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88902" y="999235"/>
            <a:ext cx="160655" cy="182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10"/>
              </a:lnSpc>
            </a:pP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10"/>
              </a:lnSpc>
            </a:pP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20"/>
              </a:lnSpc>
            </a:pP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55"/>
              </a:lnSpc>
            </a:pPr>
            <a:r>
              <a:rPr sz="2400">
                <a:latin typeface="Cambria Math"/>
                <a:cs typeface="Cambria Math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88902" y="2785364"/>
            <a:ext cx="160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•</a:t>
            </a:r>
          </a:p>
        </p:txBody>
      </p:sp>
      <p:sp>
        <p:nvSpPr>
          <p:cNvPr id="13" name="object 13"/>
          <p:cNvSpPr/>
          <p:nvPr/>
        </p:nvSpPr>
        <p:spPr>
          <a:xfrm>
            <a:off x="7093128" y="1247139"/>
            <a:ext cx="90170" cy="1791970"/>
          </a:xfrm>
          <a:custGeom>
            <a:avLst/>
            <a:gdLst/>
            <a:ahLst/>
            <a:cxnLst/>
            <a:rect l="l" t="t" r="r" b="b"/>
            <a:pathLst>
              <a:path w="90170" h="1791970">
                <a:moveTo>
                  <a:pt x="89585" y="0"/>
                </a:moveTo>
                <a:lnTo>
                  <a:pt x="0" y="0"/>
                </a:lnTo>
                <a:lnTo>
                  <a:pt x="0" y="13970"/>
                </a:lnTo>
                <a:lnTo>
                  <a:pt x="0" y="1778000"/>
                </a:lnTo>
                <a:lnTo>
                  <a:pt x="0" y="1791970"/>
                </a:lnTo>
                <a:lnTo>
                  <a:pt x="89585" y="1791970"/>
                </a:lnTo>
                <a:lnTo>
                  <a:pt x="89585" y="1778000"/>
                </a:lnTo>
                <a:lnTo>
                  <a:pt x="31242" y="1778000"/>
                </a:lnTo>
                <a:lnTo>
                  <a:pt x="31242" y="13970"/>
                </a:lnTo>
                <a:lnTo>
                  <a:pt x="89585" y="13970"/>
                </a:lnTo>
                <a:lnTo>
                  <a:pt x="895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28637" y="1247139"/>
            <a:ext cx="90170" cy="1791970"/>
          </a:xfrm>
          <a:custGeom>
            <a:avLst/>
            <a:gdLst/>
            <a:ahLst/>
            <a:cxnLst/>
            <a:rect l="l" t="t" r="r" b="b"/>
            <a:pathLst>
              <a:path w="90170" h="1791970">
                <a:moveTo>
                  <a:pt x="89598" y="0"/>
                </a:moveTo>
                <a:lnTo>
                  <a:pt x="0" y="0"/>
                </a:lnTo>
                <a:lnTo>
                  <a:pt x="0" y="13970"/>
                </a:lnTo>
                <a:lnTo>
                  <a:pt x="58343" y="13970"/>
                </a:lnTo>
                <a:lnTo>
                  <a:pt x="58343" y="1778000"/>
                </a:lnTo>
                <a:lnTo>
                  <a:pt x="0" y="1778000"/>
                </a:lnTo>
                <a:lnTo>
                  <a:pt x="0" y="1791970"/>
                </a:lnTo>
                <a:lnTo>
                  <a:pt x="89598" y="1791970"/>
                </a:lnTo>
                <a:lnTo>
                  <a:pt x="89598" y="1778000"/>
                </a:lnTo>
                <a:lnTo>
                  <a:pt x="89598" y="13970"/>
                </a:lnTo>
                <a:lnTo>
                  <a:pt x="895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75500" y="999235"/>
            <a:ext cx="160655" cy="182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10"/>
              </a:lnSpc>
            </a:pP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10"/>
              </a:lnSpc>
            </a:pP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20"/>
              </a:lnSpc>
            </a:pPr>
            <a:r>
              <a:rPr sz="2400">
                <a:latin typeface="Cambria Math"/>
                <a:cs typeface="Cambria Math"/>
              </a:rPr>
              <a:t>•</a:t>
            </a:r>
          </a:p>
          <a:p>
            <a:pPr marL="12700">
              <a:lnSpc>
                <a:spcPts val="2855"/>
              </a:lnSpc>
            </a:pPr>
            <a:r>
              <a:rPr sz="2400">
                <a:latin typeface="Cambria Math"/>
                <a:cs typeface="Cambria Math"/>
              </a:rPr>
              <a:t>•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27</a:t>
            </a:fld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75500" y="2785364"/>
            <a:ext cx="160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•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4609960" y="3081020"/>
            <a:ext cx="1545590" cy="88519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18135">
              <a:lnSpc>
                <a:spcPct val="100000"/>
              </a:lnSpc>
              <a:spcBef>
                <a:spcPts val="600"/>
              </a:spcBef>
            </a:pPr>
            <a:r>
              <a:rPr sz="2400" spc="20">
                <a:latin typeface="Cambria Math"/>
                <a:cs typeface="Cambria Math"/>
              </a:rPr>
              <a:t>𝑈.</a:t>
            </a:r>
            <a:r>
              <a:rPr sz="2400" spc="-145">
                <a:latin typeface="Cambria Math"/>
                <a:cs typeface="Cambria Math"/>
              </a:rPr>
              <a:t> </a:t>
            </a:r>
            <a:r>
              <a:rPr sz="2400" spc="-10">
                <a:latin typeface="Cambria Math"/>
                <a:cs typeface="Cambria Math"/>
              </a:rPr>
              <a:t>𝑣</a:t>
            </a:r>
            <a:r>
              <a:rPr sz="2700" spc="-15" baseline="-15432">
                <a:latin typeface="Cambria Math"/>
                <a:cs typeface="Cambria Math"/>
              </a:rPr>
              <a:t>&gt;</a:t>
            </a:r>
            <a:r>
              <a:rPr sz="2700" spc="-15" baseline="27777">
                <a:latin typeface="Cambria Math"/>
                <a:cs typeface="Cambria Math"/>
              </a:rPr>
              <a:t>?</a:t>
            </a:r>
            <a:endParaRPr sz="2700" baseline="27777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505"/>
              </a:spcBef>
            </a:pPr>
            <a:r>
              <a:rPr sz="2400" spc="-5">
                <a:latin typeface="Calibri"/>
                <a:cs typeface="Calibri"/>
              </a:rPr>
              <a:t>dot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product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5784" y="3081020"/>
            <a:ext cx="2110105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435" marR="30480" indent="-140970">
              <a:lnSpc>
                <a:spcPct val="117500"/>
              </a:lnSpc>
              <a:spcBef>
                <a:spcPts val="100"/>
              </a:spcBef>
            </a:pPr>
            <a:r>
              <a:rPr sz="2400">
                <a:latin typeface="Cambria Math"/>
                <a:cs typeface="Cambria Math"/>
              </a:rPr>
              <a:t>softmax(𝑈.</a:t>
            </a:r>
            <a:r>
              <a:rPr sz="2400" spc="-185">
                <a:latin typeface="Cambria Math"/>
                <a:cs typeface="Cambria Math"/>
              </a:rPr>
              <a:t> </a:t>
            </a:r>
            <a:r>
              <a:rPr sz="2400" spc="20">
                <a:latin typeface="Cambria Math"/>
                <a:cs typeface="Cambria Math"/>
              </a:rPr>
              <a:t>𝑣</a:t>
            </a:r>
            <a:r>
              <a:rPr sz="2700" spc="30" baseline="-15432">
                <a:latin typeface="Cambria Math"/>
                <a:cs typeface="Cambria Math"/>
              </a:rPr>
              <a:t>&gt;</a:t>
            </a:r>
            <a:r>
              <a:rPr sz="2700" spc="30" baseline="27777">
                <a:latin typeface="Cambria Math"/>
                <a:cs typeface="Cambria Math"/>
              </a:rPr>
              <a:t>?</a:t>
            </a:r>
            <a:r>
              <a:rPr sz="2400" spc="20">
                <a:latin typeface="Calibri"/>
                <a:cs typeface="Calibri"/>
              </a:rPr>
              <a:t>)  </a:t>
            </a:r>
            <a:r>
              <a:rPr sz="2400" spc="-5">
                <a:latin typeface="Calibri"/>
                <a:cs typeface="Calibri"/>
              </a:rPr>
              <a:t>probabilities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8327" y="3574795"/>
            <a:ext cx="948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latin typeface="Calibri"/>
                <a:cs typeface="Calibri"/>
              </a:rPr>
              <a:t>o</a:t>
            </a:r>
            <a:r>
              <a:rPr sz="2400">
                <a:latin typeface="Calibri"/>
                <a:cs typeface="Calibri"/>
              </a:rPr>
              <a:t>u</a:t>
            </a:r>
            <a:r>
              <a:rPr sz="2400" spc="-5">
                <a:latin typeface="Calibri"/>
                <a:cs typeface="Calibri"/>
              </a:rPr>
              <a:t>tsi</a:t>
            </a:r>
            <a:r>
              <a:rPr sz="2400">
                <a:latin typeface="Calibri"/>
                <a:cs typeface="Calibri"/>
              </a:rPr>
              <a:t>de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399784" y="3574795"/>
            <a:ext cx="827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latin typeface="Calibri"/>
                <a:cs typeface="Calibri"/>
              </a:rPr>
              <a:t>c</a:t>
            </a:r>
            <a:r>
              <a:rPr sz="2400" spc="5">
                <a:latin typeface="Calibri"/>
                <a:cs typeface="Calibri"/>
              </a:rPr>
              <a:t>e</a:t>
            </a:r>
            <a:r>
              <a:rPr sz="2400">
                <a:latin typeface="Calibri"/>
                <a:cs typeface="Calibri"/>
              </a:rPr>
              <a:t>n</a:t>
            </a:r>
            <a:r>
              <a:rPr sz="2400" spc="-5">
                <a:latin typeface="Calibri"/>
                <a:cs typeface="Calibri"/>
              </a:rPr>
              <a:t>t</a:t>
            </a:r>
            <a:r>
              <a:rPr sz="2400" spc="5">
                <a:latin typeface="Calibri"/>
                <a:cs typeface="Calibri"/>
              </a:rPr>
              <a:t>e</a:t>
            </a:r>
            <a:r>
              <a:rPr sz="2400">
                <a:latin typeface="Calibri"/>
                <a:cs typeface="Calibri"/>
              </a:rPr>
              <a:t>r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748789" y="4464811"/>
            <a:ext cx="125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!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511527" y="4464811"/>
            <a:ext cx="420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latin typeface="Calibri"/>
                <a:cs typeface="Calibri"/>
              </a:rPr>
              <a:t>Same predictions </a:t>
            </a:r>
            <a:r>
              <a:rPr sz="2400">
                <a:latin typeface="Calibri"/>
                <a:cs typeface="Calibri"/>
              </a:rPr>
              <a:t>at each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position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56392" y="5205476"/>
            <a:ext cx="5093970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45">
                <a:latin typeface="Calibri"/>
                <a:cs typeface="Calibri"/>
              </a:rPr>
              <a:t>We </a:t>
            </a:r>
            <a:r>
              <a:rPr sz="2400" spc="-15">
                <a:latin typeface="Calibri"/>
                <a:cs typeface="Calibri"/>
              </a:rPr>
              <a:t>want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model </a:t>
            </a:r>
            <a:r>
              <a:rPr sz="2400" spc="-10">
                <a:latin typeface="Calibri"/>
                <a:cs typeface="Calibri"/>
              </a:rPr>
              <a:t>that gives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reasonably  high </a:t>
            </a:r>
            <a:r>
              <a:rPr sz="2400" spc="-10">
                <a:latin typeface="Calibri"/>
                <a:cs typeface="Calibri"/>
              </a:rPr>
              <a:t>probability </a:t>
            </a:r>
            <a:r>
              <a:rPr sz="2400" spc="-15">
                <a:latin typeface="Calibri"/>
                <a:cs typeface="Calibri"/>
              </a:rPr>
              <a:t>estimate to </a:t>
            </a:r>
            <a:r>
              <a:rPr sz="2400" i="1">
                <a:latin typeface="Calibri"/>
                <a:cs typeface="Calibri"/>
              </a:rPr>
              <a:t>all </a:t>
            </a:r>
            <a:r>
              <a:rPr sz="2400" spc="-15">
                <a:latin typeface="Calibri"/>
                <a:cs typeface="Calibri"/>
              </a:rPr>
              <a:t>words  </a:t>
            </a:r>
            <a:r>
              <a:rPr sz="2400" spc="-10">
                <a:latin typeface="Calibri"/>
                <a:cs typeface="Calibri"/>
              </a:rPr>
              <a:t>that </a:t>
            </a:r>
            <a:r>
              <a:rPr sz="2400" spc="-5">
                <a:latin typeface="Calibri"/>
                <a:cs typeface="Calibri"/>
              </a:rPr>
              <a:t>occur in the </a:t>
            </a:r>
            <a:r>
              <a:rPr sz="2400" spc="-20">
                <a:latin typeface="Calibri"/>
                <a:cs typeface="Calibri"/>
              </a:rPr>
              <a:t>context </a:t>
            </a:r>
            <a:r>
              <a:rPr sz="2400" spc="-10">
                <a:latin typeface="Calibri"/>
                <a:cs typeface="Calibri"/>
              </a:rPr>
              <a:t>(fairly</a:t>
            </a:r>
            <a:r>
              <a:rPr sz="2400" spc="-5">
                <a:latin typeface="Calibri"/>
                <a:cs typeface="Calibri"/>
              </a:rPr>
              <a:t> often)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08788"/>
            <a:ext cx="7266305" cy="99821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</a:pPr>
            <a:r>
              <a:rPr spc="-5">
                <a:solidFill>
                  <a:srgbClr val="3A87FF"/>
                </a:solidFill>
              </a:rPr>
              <a:t>Word2vec maximizes objective function by  putting similar words nearby </a:t>
            </a:r>
            <a:r>
              <a:rPr>
                <a:solidFill>
                  <a:srgbClr val="3A87FF"/>
                </a:solidFill>
              </a:rPr>
              <a:t>in</a:t>
            </a:r>
            <a:r>
              <a:rPr spc="-5">
                <a:solidFill>
                  <a:srgbClr val="3A87FF"/>
                </a:solidFill>
              </a:rPr>
              <a:t> space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8382" y="1315814"/>
            <a:ext cx="8787765" cy="5520690"/>
            <a:chOff x="178382" y="1315814"/>
            <a:chExt cx="8787765" cy="5520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790" y="1315814"/>
              <a:ext cx="7377159" cy="5520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82" y="1348685"/>
              <a:ext cx="8787235" cy="53398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772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3A87FF"/>
                </a:solidFill>
              </a:rPr>
              <a:t>2. </a:t>
            </a:r>
            <a:r>
              <a:rPr spc="-5">
                <a:solidFill>
                  <a:srgbClr val="3A87FF"/>
                </a:solidFill>
              </a:rPr>
              <a:t>Optimization: Gradient</a:t>
            </a:r>
            <a:r>
              <a:rPr spc="-2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Descent</a:t>
            </a:r>
          </a:p>
        </p:txBody>
      </p:sp>
      <p:sp>
        <p:nvSpPr>
          <p:cNvPr id="3" name="object 3"/>
          <p:cNvSpPr/>
          <p:nvPr/>
        </p:nvSpPr>
        <p:spPr>
          <a:xfrm>
            <a:off x="3940548" y="1201818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4" h="282575">
                <a:moveTo>
                  <a:pt x="289779" y="0"/>
                </a:moveTo>
                <a:lnTo>
                  <a:pt x="285761" y="11459"/>
                </a:lnTo>
                <a:lnTo>
                  <a:pt x="302104" y="18552"/>
                </a:lnTo>
                <a:lnTo>
                  <a:pt x="316159" y="28370"/>
                </a:lnTo>
                <a:lnTo>
                  <a:pt x="344697" y="73878"/>
                </a:lnTo>
                <a:lnTo>
                  <a:pt x="353031" y="115662"/>
                </a:lnTo>
                <a:lnTo>
                  <a:pt x="354073" y="139749"/>
                </a:lnTo>
                <a:lnTo>
                  <a:pt x="353026" y="164650"/>
                </a:lnTo>
                <a:lnTo>
                  <a:pt x="344654" y="207587"/>
                </a:lnTo>
                <a:lnTo>
                  <a:pt x="316177" y="253826"/>
                </a:lnTo>
                <a:lnTo>
                  <a:pt x="286207" y="270866"/>
                </a:lnTo>
                <a:lnTo>
                  <a:pt x="289779" y="282327"/>
                </a:lnTo>
                <a:lnTo>
                  <a:pt x="328288" y="264263"/>
                </a:lnTo>
                <a:lnTo>
                  <a:pt x="356603" y="232990"/>
                </a:lnTo>
                <a:lnTo>
                  <a:pt x="374015" y="191113"/>
                </a:lnTo>
                <a:lnTo>
                  <a:pt x="379820" y="141237"/>
                </a:lnTo>
                <a:lnTo>
                  <a:pt x="378364" y="115355"/>
                </a:lnTo>
                <a:lnTo>
                  <a:pt x="366718" y="69479"/>
                </a:lnTo>
                <a:lnTo>
                  <a:pt x="343622" y="32133"/>
                </a:lnTo>
                <a:lnTo>
                  <a:pt x="310247" y="7390"/>
                </a:lnTo>
                <a:lnTo>
                  <a:pt x="289779" y="0"/>
                </a:lnTo>
                <a:close/>
              </a:path>
              <a:path w="380364" h="282575">
                <a:moveTo>
                  <a:pt x="90040" y="0"/>
                </a:moveTo>
                <a:lnTo>
                  <a:pt x="51624" y="18101"/>
                </a:lnTo>
                <a:lnTo>
                  <a:pt x="23290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5322" y="1633618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5" h="282575">
                <a:moveTo>
                  <a:pt x="289780" y="0"/>
                </a:moveTo>
                <a:lnTo>
                  <a:pt x="285762" y="11459"/>
                </a:lnTo>
                <a:lnTo>
                  <a:pt x="302105" y="18552"/>
                </a:lnTo>
                <a:lnTo>
                  <a:pt x="316160" y="28370"/>
                </a:lnTo>
                <a:lnTo>
                  <a:pt x="344698" y="73878"/>
                </a:lnTo>
                <a:lnTo>
                  <a:pt x="353032" y="115662"/>
                </a:lnTo>
                <a:lnTo>
                  <a:pt x="354074" y="139749"/>
                </a:lnTo>
                <a:lnTo>
                  <a:pt x="353028" y="164650"/>
                </a:lnTo>
                <a:lnTo>
                  <a:pt x="344656" y="207587"/>
                </a:lnTo>
                <a:lnTo>
                  <a:pt x="316178" y="253826"/>
                </a:lnTo>
                <a:lnTo>
                  <a:pt x="286208" y="270866"/>
                </a:lnTo>
                <a:lnTo>
                  <a:pt x="289780" y="282327"/>
                </a:lnTo>
                <a:lnTo>
                  <a:pt x="328290" y="264263"/>
                </a:lnTo>
                <a:lnTo>
                  <a:pt x="356604" y="232990"/>
                </a:lnTo>
                <a:lnTo>
                  <a:pt x="374017" y="191113"/>
                </a:lnTo>
                <a:lnTo>
                  <a:pt x="379821" y="141237"/>
                </a:lnTo>
                <a:lnTo>
                  <a:pt x="378365" y="115355"/>
                </a:lnTo>
                <a:lnTo>
                  <a:pt x="366720" y="69479"/>
                </a:lnTo>
                <a:lnTo>
                  <a:pt x="343624" y="32133"/>
                </a:lnTo>
                <a:lnTo>
                  <a:pt x="310249" y="7390"/>
                </a:lnTo>
                <a:lnTo>
                  <a:pt x="289780" y="0"/>
                </a:lnTo>
                <a:close/>
              </a:path>
              <a:path w="380365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6" y="263742"/>
                </a:lnTo>
                <a:lnTo>
                  <a:pt x="63643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8925" y="2078118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5" h="282575">
                <a:moveTo>
                  <a:pt x="289780" y="0"/>
                </a:moveTo>
                <a:lnTo>
                  <a:pt x="285761" y="11459"/>
                </a:lnTo>
                <a:lnTo>
                  <a:pt x="302105" y="18552"/>
                </a:lnTo>
                <a:lnTo>
                  <a:pt x="316160" y="28370"/>
                </a:lnTo>
                <a:lnTo>
                  <a:pt x="344698" y="73878"/>
                </a:lnTo>
                <a:lnTo>
                  <a:pt x="353032" y="115662"/>
                </a:lnTo>
                <a:lnTo>
                  <a:pt x="354074" y="139749"/>
                </a:lnTo>
                <a:lnTo>
                  <a:pt x="353028" y="164650"/>
                </a:lnTo>
                <a:lnTo>
                  <a:pt x="344656" y="207587"/>
                </a:lnTo>
                <a:lnTo>
                  <a:pt x="316178" y="253826"/>
                </a:lnTo>
                <a:lnTo>
                  <a:pt x="286208" y="270866"/>
                </a:lnTo>
                <a:lnTo>
                  <a:pt x="289780" y="282327"/>
                </a:lnTo>
                <a:lnTo>
                  <a:pt x="328289" y="264263"/>
                </a:lnTo>
                <a:lnTo>
                  <a:pt x="356604" y="232990"/>
                </a:lnTo>
                <a:lnTo>
                  <a:pt x="374017" y="191113"/>
                </a:lnTo>
                <a:lnTo>
                  <a:pt x="379821" y="141237"/>
                </a:lnTo>
                <a:lnTo>
                  <a:pt x="378365" y="115355"/>
                </a:lnTo>
                <a:lnTo>
                  <a:pt x="366719" y="69479"/>
                </a:lnTo>
                <a:lnTo>
                  <a:pt x="343623" y="32133"/>
                </a:lnTo>
                <a:lnTo>
                  <a:pt x="310249" y="7390"/>
                </a:lnTo>
                <a:lnTo>
                  <a:pt x="289780" y="0"/>
                </a:lnTo>
                <a:close/>
              </a:path>
              <a:path w="380365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4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3540" y="1044955"/>
            <a:ext cx="8329930" cy="168973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3656329" algn="l"/>
                <a:tab pos="4031615" algn="l"/>
              </a:tabLst>
            </a:pPr>
            <a:r>
              <a:rPr sz="2400">
                <a:latin typeface="Calibri"/>
                <a:cs typeface="Calibri"/>
              </a:rPr>
              <a:t>We have a </a:t>
            </a:r>
            <a:r>
              <a:rPr sz="2400" spc="-5">
                <a:latin typeface="Calibri"/>
                <a:cs typeface="Calibri"/>
              </a:rPr>
              <a:t>cost function</a:t>
            </a:r>
            <a:r>
              <a:rPr sz="2400" spc="10">
                <a:latin typeface="Calibri"/>
                <a:cs typeface="Calibri"/>
              </a:rPr>
              <a:t> </a:t>
            </a:r>
            <a:r>
              <a:rPr sz="2400">
                <a:latin typeface="Cambria Math"/>
                <a:cs typeface="Cambria Math"/>
              </a:rPr>
              <a:t>𝐽	𝜃	</a:t>
            </a:r>
            <a:r>
              <a:rPr sz="2400" spc="-5">
                <a:latin typeface="Calibri"/>
                <a:cs typeface="Calibri"/>
              </a:rPr>
              <a:t>we want to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minimize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6301105" algn="l"/>
              </a:tabLst>
            </a:pPr>
            <a:r>
              <a:rPr sz="2400" b="1" spc="-5">
                <a:solidFill>
                  <a:srgbClr val="BB57BE"/>
                </a:solidFill>
                <a:latin typeface="Calibri"/>
                <a:cs typeface="Calibri"/>
              </a:rPr>
              <a:t>Gradient Descent </a:t>
            </a:r>
            <a:r>
              <a:rPr sz="2400" spc="-5">
                <a:latin typeface="Calibri"/>
                <a:cs typeface="Calibri"/>
              </a:rPr>
              <a:t>is </a:t>
            </a:r>
            <a:r>
              <a:rPr sz="2400">
                <a:latin typeface="Calibri"/>
                <a:cs typeface="Calibri"/>
              </a:rPr>
              <a:t>an </a:t>
            </a:r>
            <a:r>
              <a:rPr sz="2400" spc="-5">
                <a:latin typeface="Calibri"/>
                <a:cs typeface="Calibri"/>
              </a:rPr>
              <a:t>algorithm to</a:t>
            </a:r>
            <a:r>
              <a:rPr sz="2400" spc="4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minimize</a:t>
            </a:r>
            <a:r>
              <a:rPr sz="2400" spc="5">
                <a:latin typeface="Calibri"/>
                <a:cs typeface="Calibri"/>
              </a:rPr>
              <a:t> </a:t>
            </a:r>
            <a:r>
              <a:rPr sz="2400">
                <a:latin typeface="Cambria Math"/>
                <a:cs typeface="Cambria Math"/>
              </a:rPr>
              <a:t>𝐽	𝜃</a:t>
            </a:r>
          </a:p>
          <a:p>
            <a:pPr marL="355600" indent="-342900">
              <a:lnSpc>
                <a:spcPts val="283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6684645" algn="l"/>
                <a:tab pos="6991350" algn="l"/>
              </a:tabLst>
            </a:pPr>
            <a:r>
              <a:rPr sz="2400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Idea</a:t>
            </a:r>
            <a:r>
              <a:rPr sz="2400" spc="-5">
                <a:latin typeface="Calibri"/>
                <a:cs typeface="Calibri"/>
              </a:rPr>
              <a:t>: </a:t>
            </a:r>
            <a:r>
              <a:rPr sz="2400">
                <a:latin typeface="Calibri"/>
                <a:cs typeface="Calibri"/>
              </a:rPr>
              <a:t>for current </a:t>
            </a:r>
            <a:r>
              <a:rPr sz="2400" spc="-5">
                <a:latin typeface="Calibri"/>
                <a:cs typeface="Calibri"/>
              </a:rPr>
              <a:t>value of </a:t>
            </a:r>
            <a:r>
              <a:rPr sz="2400" spc="35">
                <a:latin typeface="Cambria Math"/>
                <a:cs typeface="Cambria Math"/>
              </a:rPr>
              <a:t>𝜃</a:t>
            </a:r>
            <a:r>
              <a:rPr sz="2400" spc="35">
                <a:latin typeface="Calibri"/>
                <a:cs typeface="Calibri"/>
              </a:rPr>
              <a:t>, </a:t>
            </a:r>
            <a:r>
              <a:rPr sz="2400" spc="-5">
                <a:latin typeface="Calibri"/>
                <a:cs typeface="Calibri"/>
              </a:rPr>
              <a:t>calculate gradient</a:t>
            </a:r>
            <a:r>
              <a:rPr sz="2400" spc="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of</a:t>
            </a:r>
            <a:r>
              <a:rPr sz="2400" spc="5">
                <a:latin typeface="Calibri"/>
                <a:cs typeface="Calibri"/>
              </a:rPr>
              <a:t> </a:t>
            </a:r>
            <a:r>
              <a:rPr sz="2400">
                <a:latin typeface="Cambria Math"/>
                <a:cs typeface="Cambria Math"/>
              </a:rPr>
              <a:t>𝐽	𝜃	</a:t>
            </a:r>
            <a:r>
              <a:rPr sz="2400">
                <a:latin typeface="Calibri"/>
                <a:cs typeface="Calibri"/>
              </a:rPr>
              <a:t>, then</a:t>
            </a:r>
            <a:r>
              <a:rPr sz="2400" spc="-9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take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30"/>
              </a:lnSpc>
            </a:pPr>
            <a:r>
              <a:rPr sz="2400" b="1" spc="-5">
                <a:solidFill>
                  <a:srgbClr val="BB57BE"/>
                </a:solidFill>
                <a:latin typeface="Calibri"/>
                <a:cs typeface="Calibri"/>
              </a:rPr>
              <a:t>small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step in the direction of negative gradient</a:t>
            </a:r>
            <a:r>
              <a:rPr sz="2400" spc="-5">
                <a:latin typeface="Calibri"/>
                <a:cs typeface="Calibri"/>
              </a:rPr>
              <a:t>.</a:t>
            </a:r>
            <a:r>
              <a:rPr sz="2400" spc="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Repeat.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58831" y="2953512"/>
            <a:ext cx="5730240" cy="3565525"/>
            <a:chOff x="1758831" y="2953512"/>
            <a:chExt cx="5730240" cy="35655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8831" y="2953512"/>
              <a:ext cx="5730102" cy="35653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9933" y="3477125"/>
              <a:ext cx="163629" cy="16122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579177" y="3526073"/>
              <a:ext cx="4100829" cy="377190"/>
            </a:xfrm>
            <a:custGeom>
              <a:avLst/>
              <a:gdLst/>
              <a:ahLst/>
              <a:cxnLst/>
              <a:rect l="l" t="t" r="r" b="b"/>
              <a:pathLst>
                <a:path w="4100829" h="377189">
                  <a:moveTo>
                    <a:pt x="4024424" y="33222"/>
                  </a:moveTo>
                  <a:lnTo>
                    <a:pt x="0" y="367412"/>
                  </a:lnTo>
                  <a:lnTo>
                    <a:pt x="787" y="376904"/>
                  </a:lnTo>
                  <a:lnTo>
                    <a:pt x="4025212" y="42714"/>
                  </a:lnTo>
                  <a:lnTo>
                    <a:pt x="4024424" y="33222"/>
                  </a:lnTo>
                  <a:close/>
                </a:path>
                <a:path w="4100829" h="377189">
                  <a:moveTo>
                    <a:pt x="4099919" y="32172"/>
                  </a:moveTo>
                  <a:lnTo>
                    <a:pt x="4037067" y="32172"/>
                  </a:lnTo>
                  <a:lnTo>
                    <a:pt x="4037854" y="41664"/>
                  </a:lnTo>
                  <a:lnTo>
                    <a:pt x="4025212" y="42714"/>
                  </a:lnTo>
                  <a:lnTo>
                    <a:pt x="4027971" y="75938"/>
                  </a:lnTo>
                  <a:lnTo>
                    <a:pt x="4099919" y="32172"/>
                  </a:lnTo>
                  <a:close/>
                </a:path>
                <a:path w="4100829" h="377189">
                  <a:moveTo>
                    <a:pt x="4037067" y="32172"/>
                  </a:moveTo>
                  <a:lnTo>
                    <a:pt x="4024424" y="33222"/>
                  </a:lnTo>
                  <a:lnTo>
                    <a:pt x="4025212" y="42714"/>
                  </a:lnTo>
                  <a:lnTo>
                    <a:pt x="4037854" y="41664"/>
                  </a:lnTo>
                  <a:lnTo>
                    <a:pt x="4037067" y="32172"/>
                  </a:lnTo>
                  <a:close/>
                </a:path>
                <a:path w="4100829" h="377189">
                  <a:moveTo>
                    <a:pt x="4021665" y="0"/>
                  </a:moveTo>
                  <a:lnTo>
                    <a:pt x="4024424" y="33222"/>
                  </a:lnTo>
                  <a:lnTo>
                    <a:pt x="4037067" y="32172"/>
                  </a:lnTo>
                  <a:lnTo>
                    <a:pt x="4099919" y="32172"/>
                  </a:lnTo>
                  <a:lnTo>
                    <a:pt x="4100756" y="31663"/>
                  </a:lnTo>
                  <a:lnTo>
                    <a:pt x="4021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8990" y="4462683"/>
              <a:ext cx="163629" cy="16122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72886" y="3904165"/>
              <a:ext cx="3656329" cy="664210"/>
            </a:xfrm>
            <a:custGeom>
              <a:avLst/>
              <a:gdLst/>
              <a:ahLst/>
              <a:cxnLst/>
              <a:rect l="l" t="t" r="r" b="b"/>
              <a:pathLst>
                <a:path w="3656329" h="664210">
                  <a:moveTo>
                    <a:pt x="3580212" y="630792"/>
                  </a:moveTo>
                  <a:lnTo>
                    <a:pt x="3574511" y="663638"/>
                  </a:lnTo>
                  <a:lnTo>
                    <a:pt x="3656103" y="639130"/>
                  </a:lnTo>
                  <a:lnTo>
                    <a:pt x="3647744" y="632964"/>
                  </a:lnTo>
                  <a:lnTo>
                    <a:pt x="3592727" y="632964"/>
                  </a:lnTo>
                  <a:lnTo>
                    <a:pt x="3580212" y="630792"/>
                  </a:lnTo>
                  <a:close/>
                </a:path>
                <a:path w="3656329" h="664210">
                  <a:moveTo>
                    <a:pt x="3581841" y="621406"/>
                  </a:moveTo>
                  <a:lnTo>
                    <a:pt x="3580212" y="630792"/>
                  </a:lnTo>
                  <a:lnTo>
                    <a:pt x="3592727" y="632964"/>
                  </a:lnTo>
                  <a:lnTo>
                    <a:pt x="3594356" y="623578"/>
                  </a:lnTo>
                  <a:lnTo>
                    <a:pt x="3581841" y="621406"/>
                  </a:lnTo>
                  <a:close/>
                </a:path>
                <a:path w="3656329" h="664210">
                  <a:moveTo>
                    <a:pt x="3587541" y="588561"/>
                  </a:moveTo>
                  <a:lnTo>
                    <a:pt x="3581841" y="621406"/>
                  </a:lnTo>
                  <a:lnTo>
                    <a:pt x="3594356" y="623578"/>
                  </a:lnTo>
                  <a:lnTo>
                    <a:pt x="3592727" y="632964"/>
                  </a:lnTo>
                  <a:lnTo>
                    <a:pt x="3647744" y="632964"/>
                  </a:lnTo>
                  <a:lnTo>
                    <a:pt x="3587541" y="588561"/>
                  </a:lnTo>
                  <a:close/>
                </a:path>
                <a:path w="3656329" h="664210">
                  <a:moveTo>
                    <a:pt x="1628" y="0"/>
                  </a:moveTo>
                  <a:lnTo>
                    <a:pt x="0" y="9385"/>
                  </a:lnTo>
                  <a:lnTo>
                    <a:pt x="3580212" y="630792"/>
                  </a:lnTo>
                  <a:lnTo>
                    <a:pt x="3581841" y="621406"/>
                  </a:lnTo>
                  <a:lnTo>
                    <a:pt x="16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927340" y="3830828"/>
            <a:ext cx="965200" cy="139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5">
                <a:latin typeface="Calibri"/>
                <a:cs typeface="Calibri"/>
              </a:rPr>
              <a:t>Note: Our  </a:t>
            </a:r>
            <a:r>
              <a:rPr sz="1800">
                <a:latin typeface="Calibri"/>
                <a:cs typeface="Calibri"/>
              </a:rPr>
              <a:t>ob</a:t>
            </a:r>
            <a:r>
              <a:rPr sz="1800" spc="-10">
                <a:latin typeface="Calibri"/>
                <a:cs typeface="Calibri"/>
              </a:rPr>
              <a:t>j</a:t>
            </a:r>
            <a:r>
              <a:rPr sz="1800">
                <a:latin typeface="Calibri"/>
                <a:cs typeface="Calibri"/>
              </a:rPr>
              <a:t>ec</a:t>
            </a:r>
            <a:r>
              <a:rPr sz="1800" spc="-5">
                <a:latin typeface="Calibri"/>
                <a:cs typeface="Calibri"/>
              </a:rPr>
              <a:t>ti</a:t>
            </a:r>
            <a:r>
              <a:rPr sz="1800" spc="-20">
                <a:latin typeface="Calibri"/>
                <a:cs typeface="Calibri"/>
              </a:rPr>
              <a:t>v</a:t>
            </a:r>
            <a:r>
              <a:rPr sz="1800">
                <a:latin typeface="Calibri"/>
                <a:cs typeface="Calibri"/>
              </a:rPr>
              <a:t>es  </a:t>
            </a:r>
            <a:r>
              <a:rPr sz="1800" spc="-15">
                <a:latin typeface="Calibri"/>
                <a:cs typeface="Calibri"/>
              </a:rPr>
              <a:t>may </a:t>
            </a:r>
            <a:r>
              <a:rPr sz="1800">
                <a:latin typeface="Calibri"/>
                <a:cs typeface="Calibri"/>
              </a:rPr>
              <a:t>not  be</a:t>
            </a:r>
            <a:r>
              <a:rPr sz="1800" spc="-80">
                <a:latin typeface="Calibri"/>
                <a:cs typeface="Calibri"/>
              </a:rPr>
              <a:t> </a:t>
            </a:r>
            <a:r>
              <a:rPr sz="1800" spc="-15">
                <a:latin typeface="Calibri"/>
                <a:cs typeface="Calibri"/>
              </a:rPr>
              <a:t>convex  </a:t>
            </a:r>
            <a:r>
              <a:rPr sz="1800" spc="-20">
                <a:latin typeface="Calibri"/>
                <a:cs typeface="Calibri"/>
              </a:rPr>
              <a:t>like</a:t>
            </a:r>
            <a:r>
              <a:rPr sz="1800" spc="-10">
                <a:latin typeface="Calibri"/>
                <a:cs typeface="Calibri"/>
              </a:rPr>
              <a:t> </a:t>
            </a:r>
            <a:r>
              <a:rPr sz="1800" spc="-5">
                <a:latin typeface="Calibri"/>
                <a:cs typeface="Calibri"/>
              </a:rPr>
              <a:t>this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099820"/>
            <a:ext cx="5024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Update equation (in matrix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notation):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3297428"/>
            <a:ext cx="5538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Update equation (for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single</a:t>
            </a:r>
            <a:r>
              <a:rPr sz="2400" spc="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parameter):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062220"/>
            <a:ext cx="1680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Algo</a:t>
            </a:r>
            <a:r>
              <a:rPr sz="2400">
                <a:latin typeface="Calibri"/>
                <a:cs typeface="Calibri"/>
              </a:rPr>
              <a:t>ri</a:t>
            </a:r>
            <a:r>
              <a:rPr sz="2400" spc="-5">
                <a:latin typeface="Calibri"/>
                <a:cs typeface="Calibri"/>
              </a:rPr>
              <a:t>t</a:t>
            </a:r>
            <a:r>
              <a:rPr sz="2400">
                <a:latin typeface="Calibri"/>
                <a:cs typeface="Calibri"/>
              </a:rPr>
              <a:t>h</a:t>
            </a:r>
            <a:r>
              <a:rPr sz="2400" spc="-5">
                <a:latin typeface="Calibri"/>
                <a:cs typeface="Calibri"/>
              </a:rPr>
              <a:t>m</a:t>
            </a:r>
            <a:r>
              <a:rPr sz="2400">
                <a:latin typeface="Calibri"/>
                <a:cs typeface="Calibri"/>
              </a:rPr>
              <a:t>: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29571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Gradient</a:t>
            </a:r>
            <a:r>
              <a:rPr spc="-6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Descent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7073" y="5434555"/>
            <a:ext cx="5934440" cy="9643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5362" y="1794463"/>
            <a:ext cx="4618951" cy="5110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85145" y="2612506"/>
            <a:ext cx="3161030" cy="400685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250"/>
              </a:spcBef>
            </a:pPr>
            <a:r>
              <a:rPr sz="2000">
                <a:latin typeface="Cambria Math"/>
                <a:cs typeface="Cambria Math"/>
              </a:rPr>
              <a:t>𝛼 </a:t>
            </a:r>
            <a:r>
              <a:rPr sz="2000">
                <a:latin typeface="Calibri"/>
                <a:cs typeface="Calibri"/>
              </a:rPr>
              <a:t>= </a:t>
            </a:r>
            <a:r>
              <a:rPr sz="2000" i="1" spc="-15">
                <a:solidFill>
                  <a:srgbClr val="BB57BE"/>
                </a:solidFill>
                <a:latin typeface="Calibri"/>
                <a:cs typeface="Calibri"/>
              </a:rPr>
              <a:t>step </a:t>
            </a:r>
            <a:r>
              <a:rPr sz="2000" i="1" spc="-10">
                <a:solidFill>
                  <a:srgbClr val="BB57BE"/>
                </a:solidFill>
                <a:latin typeface="Calibri"/>
                <a:cs typeface="Calibri"/>
              </a:rPr>
              <a:t>size </a:t>
            </a:r>
            <a:r>
              <a:rPr sz="2000" spc="-5">
                <a:latin typeface="Calibri"/>
                <a:cs typeface="Calibri"/>
              </a:rPr>
              <a:t>or </a:t>
            </a:r>
            <a:r>
              <a:rPr sz="2000" i="1" spc="-5">
                <a:solidFill>
                  <a:srgbClr val="BB57BE"/>
                </a:solidFill>
                <a:latin typeface="Calibri"/>
                <a:cs typeface="Calibri"/>
              </a:rPr>
              <a:t>learning</a:t>
            </a:r>
            <a:r>
              <a:rPr sz="2000" i="1" spc="25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000" i="1" spc="-10">
                <a:solidFill>
                  <a:srgbClr val="BB57BE"/>
                </a:solidFill>
                <a:latin typeface="Calibri"/>
                <a:cs typeface="Calibri"/>
              </a:rPr>
              <a:t>rate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22670" y="2315945"/>
            <a:ext cx="85725" cy="297180"/>
          </a:xfrm>
          <a:custGeom>
            <a:avLst/>
            <a:gdLst/>
            <a:ahLst/>
            <a:cxnLst/>
            <a:rect l="l" t="t" r="r" b="b"/>
            <a:pathLst>
              <a:path w="85725" h="297180">
                <a:moveTo>
                  <a:pt x="57150" y="71437"/>
                </a:moveTo>
                <a:lnTo>
                  <a:pt x="28575" y="71437"/>
                </a:lnTo>
                <a:lnTo>
                  <a:pt x="28575" y="296561"/>
                </a:lnTo>
                <a:lnTo>
                  <a:pt x="57150" y="296561"/>
                </a:lnTo>
                <a:lnTo>
                  <a:pt x="57150" y="71437"/>
                </a:lnTo>
                <a:close/>
              </a:path>
              <a:path w="85725" h="297180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85725" h="297180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4660" y="3961486"/>
            <a:ext cx="4591808" cy="70524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4761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Stochastic Gradient</a:t>
            </a:r>
            <a:r>
              <a:rPr spc="-4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Descent</a:t>
            </a:r>
          </a:p>
        </p:txBody>
      </p:sp>
      <p:sp>
        <p:nvSpPr>
          <p:cNvPr id="3" name="object 3"/>
          <p:cNvSpPr/>
          <p:nvPr/>
        </p:nvSpPr>
        <p:spPr>
          <a:xfrm>
            <a:off x="2086348" y="1201818"/>
            <a:ext cx="380365" cy="282575"/>
          </a:xfrm>
          <a:custGeom>
            <a:avLst/>
            <a:gdLst/>
            <a:ahLst/>
            <a:cxnLst/>
            <a:rect l="l" t="t" r="r" b="b"/>
            <a:pathLst>
              <a:path w="380364" h="282575">
                <a:moveTo>
                  <a:pt x="289779" y="0"/>
                </a:moveTo>
                <a:lnTo>
                  <a:pt x="285761" y="11459"/>
                </a:lnTo>
                <a:lnTo>
                  <a:pt x="302104" y="18552"/>
                </a:lnTo>
                <a:lnTo>
                  <a:pt x="316159" y="28370"/>
                </a:lnTo>
                <a:lnTo>
                  <a:pt x="344697" y="73878"/>
                </a:lnTo>
                <a:lnTo>
                  <a:pt x="353031" y="115662"/>
                </a:lnTo>
                <a:lnTo>
                  <a:pt x="354073" y="139749"/>
                </a:lnTo>
                <a:lnTo>
                  <a:pt x="353026" y="164650"/>
                </a:lnTo>
                <a:lnTo>
                  <a:pt x="344654" y="207587"/>
                </a:lnTo>
                <a:lnTo>
                  <a:pt x="316177" y="253826"/>
                </a:lnTo>
                <a:lnTo>
                  <a:pt x="286208" y="270866"/>
                </a:lnTo>
                <a:lnTo>
                  <a:pt x="289779" y="282327"/>
                </a:lnTo>
                <a:lnTo>
                  <a:pt x="328289" y="264263"/>
                </a:lnTo>
                <a:lnTo>
                  <a:pt x="356603" y="232990"/>
                </a:lnTo>
                <a:lnTo>
                  <a:pt x="374016" y="191113"/>
                </a:lnTo>
                <a:lnTo>
                  <a:pt x="379820" y="141237"/>
                </a:lnTo>
                <a:lnTo>
                  <a:pt x="378364" y="115355"/>
                </a:lnTo>
                <a:lnTo>
                  <a:pt x="366719" y="69479"/>
                </a:lnTo>
                <a:lnTo>
                  <a:pt x="343623" y="32133"/>
                </a:lnTo>
                <a:lnTo>
                  <a:pt x="310248" y="7390"/>
                </a:lnTo>
                <a:lnTo>
                  <a:pt x="289779" y="0"/>
                </a:lnTo>
                <a:close/>
              </a:path>
              <a:path w="380364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1112011"/>
            <a:ext cx="8240395" cy="37439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5600" marR="999490" indent="-342900">
              <a:lnSpc>
                <a:spcPts val="2810"/>
              </a:lnSpc>
              <a:spcBef>
                <a:spcPts val="25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1802130" algn="l"/>
                <a:tab pos="2177415" algn="l"/>
              </a:tabLst>
            </a:pPr>
            <a:r>
              <a:rPr sz="2400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Problem</a:t>
            </a:r>
            <a:r>
              <a:rPr sz="2400" spc="-5">
                <a:latin typeface="Calibri"/>
                <a:cs typeface="Calibri"/>
              </a:rPr>
              <a:t>: </a:t>
            </a:r>
            <a:r>
              <a:rPr sz="2400">
                <a:latin typeface="Cambria Math"/>
                <a:cs typeface="Cambria Math"/>
              </a:rPr>
              <a:t>𝐽	𝜃	</a:t>
            </a:r>
            <a:r>
              <a:rPr sz="2400" spc="-5">
                <a:latin typeface="Calibri"/>
                <a:cs typeface="Calibri"/>
              </a:rPr>
              <a:t>is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function of </a:t>
            </a:r>
            <a:r>
              <a:rPr sz="2400" b="1" spc="-5">
                <a:solidFill>
                  <a:srgbClr val="BB57BE"/>
                </a:solidFill>
                <a:latin typeface="Calibri"/>
                <a:cs typeface="Calibri"/>
              </a:rPr>
              <a:t>all </a:t>
            </a:r>
            <a:r>
              <a:rPr sz="2400" spc="-5">
                <a:latin typeface="Calibri"/>
                <a:cs typeface="Calibri"/>
              </a:rPr>
              <a:t>windows in the corpus  (potentially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billions!)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4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  <a:tab pos="2091689" algn="l"/>
              </a:tabLst>
            </a:pPr>
            <a:r>
              <a:rPr sz="2400" spc="-5">
                <a:latin typeface="Calibri"/>
                <a:cs typeface="Calibri"/>
              </a:rPr>
              <a:t>So	is </a:t>
            </a:r>
            <a:r>
              <a:rPr sz="2400">
                <a:solidFill>
                  <a:srgbClr val="BB57BE"/>
                </a:solidFill>
                <a:latin typeface="Calibri"/>
                <a:cs typeface="Calibri"/>
              </a:rPr>
              <a:t>very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expensive to</a:t>
            </a:r>
            <a:r>
              <a:rPr sz="2400" spc="-3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compute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You </a:t>
            </a:r>
            <a:r>
              <a:rPr sz="2400" spc="-5">
                <a:latin typeface="Calibri"/>
                <a:cs typeface="Calibri"/>
              </a:rPr>
              <a:t>would wait </a:t>
            </a:r>
            <a:r>
              <a:rPr sz="2400">
                <a:latin typeface="Calibri"/>
                <a:cs typeface="Calibri"/>
              </a:rPr>
              <a:t>a very </a:t>
            </a:r>
            <a:r>
              <a:rPr sz="2400" spc="-5">
                <a:latin typeface="Calibri"/>
                <a:cs typeface="Calibri"/>
              </a:rPr>
              <a:t>long time </a:t>
            </a:r>
            <a:r>
              <a:rPr sz="2400">
                <a:latin typeface="Calibri"/>
                <a:cs typeface="Calibri"/>
              </a:rPr>
              <a:t>before </a:t>
            </a:r>
            <a:r>
              <a:rPr sz="2400" spc="-5">
                <a:latin typeface="Calibri"/>
                <a:cs typeface="Calibri"/>
              </a:rPr>
              <a:t>making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single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update!</a:t>
            </a: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CC0000"/>
              </a:buClr>
              <a:buFont typeface="Times New Roman"/>
              <a:buChar char="•"/>
            </a:pPr>
            <a:endParaRPr sz="33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>
                <a:solidFill>
                  <a:srgbClr val="BB57BE"/>
                </a:solidFill>
                <a:latin typeface="Calibri"/>
                <a:cs typeface="Calibri"/>
              </a:rPr>
              <a:t>Very </a:t>
            </a:r>
            <a:r>
              <a:rPr sz="2400">
                <a:latin typeface="Calibri"/>
                <a:cs typeface="Calibri"/>
              </a:rPr>
              <a:t>bad idea for </a:t>
            </a:r>
            <a:r>
              <a:rPr sz="2400" spc="-5">
                <a:latin typeface="Calibri"/>
                <a:cs typeface="Calibri"/>
              </a:rPr>
              <a:t>pretty much all </a:t>
            </a:r>
            <a:r>
              <a:rPr sz="2400">
                <a:latin typeface="Calibri"/>
                <a:cs typeface="Calibri"/>
              </a:rPr>
              <a:t>neural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nets!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sng" spc="-5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Solution:</a:t>
            </a:r>
            <a:r>
              <a:rPr sz="2400" spc="-5">
                <a:latin typeface="Calibri"/>
                <a:cs typeface="Calibri"/>
              </a:rPr>
              <a:t> </a:t>
            </a:r>
            <a:r>
              <a:rPr sz="2400" b="1" spc="-5">
                <a:solidFill>
                  <a:srgbClr val="BB57BE"/>
                </a:solidFill>
                <a:latin typeface="Calibri"/>
                <a:cs typeface="Calibri"/>
              </a:rPr>
              <a:t>Stochastic gradient descent</a:t>
            </a:r>
            <a:r>
              <a:rPr sz="2400" b="1" spc="-1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b="1" spc="-5">
                <a:solidFill>
                  <a:srgbClr val="BB57BE"/>
                </a:solidFill>
                <a:latin typeface="Calibri"/>
                <a:cs typeface="Calibri"/>
              </a:rPr>
              <a:t>(SGD)</a:t>
            </a:r>
            <a:endParaRPr sz="2400"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>
                <a:latin typeface="Calibri"/>
                <a:cs typeface="Calibri"/>
              </a:rPr>
              <a:t>Repeatedly </a:t>
            </a:r>
            <a:r>
              <a:rPr sz="2000">
                <a:latin typeface="Calibri"/>
                <a:cs typeface="Calibri"/>
              </a:rPr>
              <a:t>sample </a:t>
            </a:r>
            <a:r>
              <a:rPr sz="2000" spc="-5">
                <a:latin typeface="Calibri"/>
                <a:cs typeface="Calibri"/>
              </a:rPr>
              <a:t>windows, and update </a:t>
            </a:r>
            <a:r>
              <a:rPr sz="2000">
                <a:latin typeface="Calibri"/>
                <a:cs typeface="Calibri"/>
              </a:rPr>
              <a:t>after each</a:t>
            </a:r>
            <a:r>
              <a:rPr sz="2000" spc="-5">
                <a:latin typeface="Calibri"/>
                <a:cs typeface="Calibri"/>
              </a:rPr>
              <a:t> one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Algorithm: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724" y="5103908"/>
            <a:ext cx="6928957" cy="11860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1796" y="1984029"/>
            <a:ext cx="889956" cy="2883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9179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8560" y="2912883"/>
            <a:ext cx="3967430" cy="35623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6979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Stochastic gradients </a:t>
            </a:r>
            <a:r>
              <a:rPr>
                <a:solidFill>
                  <a:srgbClr val="3A87FF"/>
                </a:solidFill>
              </a:rPr>
              <a:t>with word</a:t>
            </a:r>
            <a:r>
              <a:rPr spc="-3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vectors!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1020572"/>
            <a:ext cx="7402830" cy="12846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Iteratively take gradients </a:t>
            </a:r>
            <a:r>
              <a:rPr sz="2400">
                <a:latin typeface="Calibri"/>
                <a:cs typeface="Calibri"/>
              </a:rPr>
              <a:t>at each </a:t>
            </a:r>
            <a:r>
              <a:rPr sz="2400" spc="-5">
                <a:latin typeface="Calibri"/>
                <a:cs typeface="Calibri"/>
              </a:rPr>
              <a:t>such window </a:t>
            </a:r>
            <a:r>
              <a:rPr sz="2400">
                <a:latin typeface="Calibri"/>
                <a:cs typeface="Calibri"/>
              </a:rPr>
              <a:t>for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SGD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1863725" algn="l"/>
              </a:tabLst>
            </a:pPr>
            <a:r>
              <a:rPr sz="2400" spc="-5">
                <a:latin typeface="Calibri"/>
                <a:cs typeface="Calibri"/>
              </a:rPr>
              <a:t>But in </a:t>
            </a:r>
            <a:r>
              <a:rPr sz="2400">
                <a:latin typeface="Calibri"/>
                <a:cs typeface="Calibri"/>
              </a:rPr>
              <a:t>each </a:t>
            </a:r>
            <a:r>
              <a:rPr sz="2400" spc="-5">
                <a:latin typeface="Calibri"/>
                <a:cs typeface="Calibri"/>
              </a:rPr>
              <a:t>window, we only </a:t>
            </a:r>
            <a:r>
              <a:rPr sz="2400">
                <a:latin typeface="Calibri"/>
                <a:cs typeface="Calibri"/>
              </a:rPr>
              <a:t>have at </a:t>
            </a:r>
            <a:r>
              <a:rPr sz="2400" spc="-5">
                <a:latin typeface="Calibri"/>
                <a:cs typeface="Calibri"/>
              </a:rPr>
              <a:t>most 2</a:t>
            </a:r>
            <a:r>
              <a:rPr sz="2400" i="1" spc="-5">
                <a:latin typeface="Calibri"/>
                <a:cs typeface="Calibri"/>
              </a:rPr>
              <a:t>m </a:t>
            </a:r>
            <a:r>
              <a:rPr sz="2400">
                <a:latin typeface="Calibri"/>
                <a:cs typeface="Calibri"/>
              </a:rPr>
              <a:t>+ 1 </a:t>
            </a:r>
            <a:r>
              <a:rPr sz="2400" spc="-5">
                <a:latin typeface="Calibri"/>
                <a:cs typeface="Calibri"/>
              </a:rPr>
              <a:t>words,  so	is </a:t>
            </a:r>
            <a:r>
              <a:rPr sz="2400">
                <a:latin typeface="Calibri"/>
                <a:cs typeface="Calibri"/>
              </a:rPr>
              <a:t>very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sparse!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9343" y="2019675"/>
            <a:ext cx="1022887" cy="3064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060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6979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Stochastic gradients </a:t>
            </a:r>
            <a:r>
              <a:rPr>
                <a:solidFill>
                  <a:srgbClr val="3A87FF"/>
                </a:solidFill>
              </a:rPr>
              <a:t>with word</a:t>
            </a:r>
            <a:r>
              <a:rPr spc="-3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vectors!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99820"/>
            <a:ext cx="7956550" cy="200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We </a:t>
            </a:r>
            <a:r>
              <a:rPr sz="2400" spc="-5">
                <a:latin typeface="Calibri"/>
                <a:cs typeface="Calibri"/>
              </a:rPr>
              <a:t>might only update the word vectors that actually</a:t>
            </a:r>
            <a:r>
              <a:rPr sz="2400" spc="1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appear!</a:t>
            </a: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C0000"/>
              </a:buClr>
              <a:buFont typeface="Times New Roman"/>
              <a:buChar char="•"/>
            </a:pPr>
            <a:endParaRPr sz="34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98800"/>
              </a:lnSpc>
              <a:buClr>
                <a:srgbClr val="CC0000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Solution: </a:t>
            </a:r>
            <a:r>
              <a:rPr sz="2400">
                <a:latin typeface="Calibri"/>
                <a:cs typeface="Calibri"/>
              </a:rPr>
              <a:t>either </a:t>
            </a:r>
            <a:r>
              <a:rPr sz="2400" spc="-5">
                <a:latin typeface="Calibri"/>
                <a:cs typeface="Calibri"/>
              </a:rPr>
              <a:t>you </a:t>
            </a:r>
            <a:r>
              <a:rPr sz="2400">
                <a:latin typeface="Calibri"/>
                <a:cs typeface="Calibri"/>
              </a:rPr>
              <a:t>need </a:t>
            </a:r>
            <a:r>
              <a:rPr sz="2400" spc="-5">
                <a:latin typeface="Calibri"/>
                <a:cs typeface="Calibri"/>
              </a:rPr>
              <a:t>sparse matrix update operations to  only update certain rows of </a:t>
            </a:r>
            <a:r>
              <a:rPr sz="2400">
                <a:latin typeface="Calibri"/>
                <a:cs typeface="Calibri"/>
              </a:rPr>
              <a:t>full embedding </a:t>
            </a:r>
            <a:r>
              <a:rPr sz="2400" spc="-5">
                <a:latin typeface="Calibri"/>
                <a:cs typeface="Calibri"/>
              </a:rPr>
              <a:t>matrices </a:t>
            </a:r>
            <a:r>
              <a:rPr sz="2400" i="1">
                <a:latin typeface="Calibri"/>
                <a:cs typeface="Calibri"/>
              </a:rPr>
              <a:t>U </a:t>
            </a:r>
            <a:r>
              <a:rPr sz="2400">
                <a:latin typeface="Calibri"/>
                <a:cs typeface="Calibri"/>
              </a:rPr>
              <a:t>and </a:t>
            </a:r>
            <a:r>
              <a:rPr sz="2400" i="1">
                <a:latin typeface="Calibri"/>
                <a:cs typeface="Calibri"/>
              </a:rPr>
              <a:t>V,  </a:t>
            </a:r>
            <a:r>
              <a:rPr sz="2400" spc="-5">
                <a:latin typeface="Calibri"/>
                <a:cs typeface="Calibri"/>
              </a:rPr>
              <a:t>or you </a:t>
            </a:r>
            <a:r>
              <a:rPr sz="2400">
                <a:latin typeface="Calibri"/>
                <a:cs typeface="Calibri"/>
              </a:rPr>
              <a:t>need </a:t>
            </a:r>
            <a:r>
              <a:rPr sz="2400" spc="-5">
                <a:latin typeface="Calibri"/>
                <a:cs typeface="Calibri"/>
              </a:rPr>
              <a:t>to </a:t>
            </a:r>
            <a:r>
              <a:rPr sz="2400">
                <a:latin typeface="Calibri"/>
                <a:cs typeface="Calibri"/>
              </a:rPr>
              <a:t>keep </a:t>
            </a:r>
            <a:r>
              <a:rPr sz="2400" spc="-5">
                <a:latin typeface="Calibri"/>
                <a:cs typeface="Calibri"/>
              </a:rPr>
              <a:t>around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hash </a:t>
            </a:r>
            <a:r>
              <a:rPr sz="2400">
                <a:latin typeface="Calibri"/>
                <a:cs typeface="Calibri"/>
              </a:rPr>
              <a:t>for </a:t>
            </a:r>
            <a:r>
              <a:rPr sz="2400" spc="-5">
                <a:latin typeface="Calibri"/>
                <a:cs typeface="Calibri"/>
              </a:rPr>
              <a:t>word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4909820"/>
            <a:ext cx="7125334" cy="11290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 algn="just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If you </a:t>
            </a:r>
            <a:r>
              <a:rPr sz="2400">
                <a:latin typeface="Calibri"/>
                <a:cs typeface="Calibri"/>
              </a:rPr>
              <a:t>have </a:t>
            </a:r>
            <a:r>
              <a:rPr sz="2400" spc="-5">
                <a:latin typeface="Calibri"/>
                <a:cs typeface="Calibri"/>
              </a:rPr>
              <a:t>millions of word vectors </a:t>
            </a:r>
            <a:r>
              <a:rPr sz="2400">
                <a:latin typeface="Calibri"/>
                <a:cs typeface="Calibri"/>
              </a:rPr>
              <a:t>and do </a:t>
            </a:r>
            <a:r>
              <a:rPr sz="2400" spc="-5">
                <a:latin typeface="Calibri"/>
                <a:cs typeface="Calibri"/>
              </a:rPr>
              <a:t>distributed  computing, it is important to not </a:t>
            </a:r>
            <a:r>
              <a:rPr sz="2400">
                <a:latin typeface="Calibri"/>
                <a:cs typeface="Calibri"/>
              </a:rPr>
              <a:t>have </a:t>
            </a:r>
            <a:r>
              <a:rPr sz="2400" spc="-5">
                <a:latin typeface="Calibri"/>
                <a:cs typeface="Calibri"/>
              </a:rPr>
              <a:t>to </a:t>
            </a:r>
            <a:r>
              <a:rPr sz="2400">
                <a:latin typeface="Calibri"/>
                <a:cs typeface="Calibri"/>
              </a:rPr>
              <a:t>send </a:t>
            </a:r>
            <a:r>
              <a:rPr sz="2400" spc="-5">
                <a:latin typeface="Calibri"/>
                <a:cs typeface="Calibri"/>
              </a:rPr>
              <a:t>gigantic  </a:t>
            </a:r>
            <a:r>
              <a:rPr sz="2400">
                <a:latin typeface="Calibri"/>
                <a:cs typeface="Calibri"/>
              </a:rPr>
              <a:t>updates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around!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3250" y="3367532"/>
            <a:ext cx="408559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98240" algn="l"/>
              </a:tabLst>
            </a:pPr>
            <a:r>
              <a:rPr sz="9600">
                <a:latin typeface="Calibri"/>
                <a:cs typeface="Calibri"/>
              </a:rPr>
              <a:t>[	]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6275" y="3839880"/>
            <a:ext cx="179020" cy="1790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6275" y="4070310"/>
            <a:ext cx="179020" cy="1790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6275" y="4300740"/>
            <a:ext cx="179020" cy="1790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6275" y="4531170"/>
            <a:ext cx="179020" cy="1790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4085" y="3839880"/>
            <a:ext cx="179020" cy="179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44085" y="4070310"/>
            <a:ext cx="179020" cy="1790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4085" y="4300740"/>
            <a:ext cx="179020" cy="1790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44085" y="4531170"/>
            <a:ext cx="179020" cy="1790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1119" y="3839880"/>
            <a:ext cx="179020" cy="1790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1119" y="4070310"/>
            <a:ext cx="179020" cy="1790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1119" y="4300740"/>
            <a:ext cx="179020" cy="1790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1119" y="4531170"/>
            <a:ext cx="179020" cy="1790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474" y="3839880"/>
            <a:ext cx="179020" cy="17902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3474" y="4070310"/>
            <a:ext cx="179020" cy="17902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474" y="4300740"/>
            <a:ext cx="179020" cy="17902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3474" y="4531170"/>
            <a:ext cx="179020" cy="17902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7884" y="3839880"/>
            <a:ext cx="179020" cy="17902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7884" y="4070310"/>
            <a:ext cx="179020" cy="17902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7884" y="4300740"/>
            <a:ext cx="179020" cy="17902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07884" y="4531170"/>
            <a:ext cx="179020" cy="17902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151807" y="4147820"/>
            <a:ext cx="365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|</a:t>
            </a:r>
            <a:r>
              <a:rPr sz="1800" i="1">
                <a:latin typeface="Calibri"/>
                <a:cs typeface="Calibri"/>
              </a:rPr>
              <a:t>V</a:t>
            </a:r>
            <a:r>
              <a:rPr sz="1800">
                <a:latin typeface="Calibri"/>
                <a:cs typeface="Calibri"/>
              </a:rPr>
              <a:t>|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33</a:t>
            </a:fld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271420" y="3486404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2789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34</a:t>
            </a:fld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4718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1b. Word2vec: </a:t>
            </a:r>
            <a:r>
              <a:rPr>
                <a:solidFill>
                  <a:srgbClr val="3A87FF"/>
                </a:solidFill>
              </a:rPr>
              <a:t>More</a:t>
            </a:r>
            <a:r>
              <a:rPr spc="-3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details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44955"/>
            <a:ext cx="8218805" cy="52247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>
                <a:latin typeface="Calibri"/>
                <a:cs typeface="Calibri"/>
              </a:rPr>
              <a:t>Why </a:t>
            </a:r>
            <a:r>
              <a:rPr sz="2400" spc="-5">
                <a:latin typeface="Calibri"/>
                <a:cs typeface="Calibri"/>
              </a:rPr>
              <a:t>two vectors? </a:t>
            </a:r>
            <a:r>
              <a:rPr sz="2400">
                <a:latin typeface="Wingdings"/>
                <a:cs typeface="Wingdings"/>
              </a:rPr>
              <a:t></a:t>
            </a:r>
            <a:r>
              <a:rPr sz="2400">
                <a:latin typeface="Times New Roman"/>
                <a:cs typeface="Times New Roman"/>
              </a:rPr>
              <a:t> </a:t>
            </a:r>
            <a:r>
              <a:rPr sz="2400" spc="-5">
                <a:latin typeface="Calibri"/>
                <a:cs typeface="Calibri"/>
              </a:rPr>
              <a:t>Easier optimization. Average both </a:t>
            </a:r>
            <a:r>
              <a:rPr sz="2400">
                <a:latin typeface="Calibri"/>
                <a:cs typeface="Calibri"/>
              </a:rPr>
              <a:t>at </a:t>
            </a:r>
            <a:r>
              <a:rPr sz="2400" spc="-5">
                <a:latin typeface="Calibri"/>
                <a:cs typeface="Calibri"/>
              </a:rPr>
              <a:t>the</a:t>
            </a:r>
            <a:r>
              <a:rPr sz="2400" spc="-6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end</a:t>
            </a:r>
          </a:p>
          <a:p>
            <a:pPr marL="12700" marR="1187450" indent="457200">
              <a:lnSpc>
                <a:spcPts val="3500"/>
              </a:lnSpc>
              <a:spcBef>
                <a:spcPts val="13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Calibri"/>
              </a:rPr>
              <a:t>But can </a:t>
            </a:r>
            <a:r>
              <a:rPr sz="2400">
                <a:latin typeface="Calibri"/>
                <a:cs typeface="Calibri"/>
              </a:rPr>
              <a:t>do </a:t>
            </a:r>
            <a:r>
              <a:rPr sz="2400" spc="-5">
                <a:latin typeface="Calibri"/>
                <a:cs typeface="Calibri"/>
              </a:rPr>
              <a:t>algorithm with just one vector </a:t>
            </a:r>
            <a:r>
              <a:rPr sz="2400">
                <a:latin typeface="Calibri"/>
                <a:cs typeface="Calibri"/>
              </a:rPr>
              <a:t>per </a:t>
            </a:r>
            <a:r>
              <a:rPr sz="2400" spc="-5">
                <a:latin typeface="Calibri"/>
                <a:cs typeface="Calibri"/>
              </a:rPr>
              <a:t>word  </a:t>
            </a:r>
            <a:r>
              <a:rPr sz="2400">
                <a:latin typeface="Calibri"/>
                <a:cs typeface="Calibri"/>
              </a:rPr>
              <a:t>Two </a:t>
            </a:r>
            <a:r>
              <a:rPr sz="2400" spc="-5">
                <a:latin typeface="Calibri"/>
                <a:cs typeface="Calibri"/>
              </a:rPr>
              <a:t>model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variants:</a:t>
            </a:r>
            <a:endParaRPr sz="240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290"/>
              </a:spcBef>
              <a:buClr>
                <a:srgbClr val="3A87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400" spc="-5">
                <a:latin typeface="Calibri"/>
                <a:cs typeface="Calibri"/>
              </a:rPr>
              <a:t>Skip-grams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(SG)</a:t>
            </a:r>
            <a:endParaRPr sz="2400">
              <a:latin typeface="Calibri"/>
              <a:cs typeface="Calibri"/>
            </a:endParaRPr>
          </a:p>
          <a:p>
            <a:pPr marL="927100" marR="52705">
              <a:lnSpc>
                <a:spcPct val="100000"/>
              </a:lnSpc>
              <a:spcBef>
                <a:spcPts val="520"/>
              </a:spcBef>
            </a:pPr>
            <a:r>
              <a:rPr sz="2000" spc="-5">
                <a:latin typeface="Calibri"/>
                <a:cs typeface="Calibri"/>
              </a:rPr>
              <a:t>Predict context (“outside”) words </a:t>
            </a:r>
            <a:r>
              <a:rPr sz="2000">
                <a:latin typeface="Calibri"/>
                <a:cs typeface="Calibri"/>
              </a:rPr>
              <a:t>(position </a:t>
            </a:r>
            <a:r>
              <a:rPr sz="2000" spc="-5">
                <a:latin typeface="Calibri"/>
                <a:cs typeface="Calibri"/>
              </a:rPr>
              <a:t>independent) given center  word</a:t>
            </a:r>
            <a:endParaRPr sz="200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605"/>
              </a:spcBef>
              <a:buClr>
                <a:srgbClr val="3A87FF"/>
              </a:buClr>
              <a:buAutoNum type="arabicPeriod" startAt="2"/>
              <a:tabLst>
                <a:tab pos="926465" algn="l"/>
                <a:tab pos="927100" algn="l"/>
              </a:tabLst>
            </a:pPr>
            <a:r>
              <a:rPr sz="2400" spc="-5">
                <a:latin typeface="Calibri"/>
                <a:cs typeface="Calibri"/>
              </a:rPr>
              <a:t>Continuous Bag of Words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(CBOW)</a:t>
            </a:r>
            <a:endParaRPr sz="2400">
              <a:latin typeface="Calibri"/>
              <a:cs typeface="Calibri"/>
            </a:endParaRPr>
          </a:p>
          <a:p>
            <a:pPr marL="127000" marR="2280920" indent="800100">
              <a:lnSpc>
                <a:spcPts val="2900"/>
              </a:lnSpc>
              <a:spcBef>
                <a:spcPts val="105"/>
              </a:spcBef>
            </a:pPr>
            <a:r>
              <a:rPr sz="2000" spc="-5">
                <a:latin typeface="Calibri"/>
                <a:cs typeface="Calibri"/>
              </a:rPr>
              <a:t>Predict center word from </a:t>
            </a:r>
            <a:r>
              <a:rPr sz="2000">
                <a:latin typeface="Calibri"/>
                <a:cs typeface="Calibri"/>
              </a:rPr>
              <a:t>(bag </a:t>
            </a:r>
            <a:r>
              <a:rPr sz="2000" spc="-5">
                <a:latin typeface="Calibri"/>
                <a:cs typeface="Calibri"/>
              </a:rPr>
              <a:t>of) context words  </a:t>
            </a:r>
            <a:r>
              <a:rPr sz="2000" spc="-5">
                <a:solidFill>
                  <a:srgbClr val="BB57BE"/>
                </a:solidFill>
                <a:latin typeface="Calibri"/>
                <a:cs typeface="Calibri"/>
              </a:rPr>
              <a:t>We presented: </a:t>
            </a:r>
            <a:r>
              <a:rPr sz="2000" b="1" spc="-5">
                <a:solidFill>
                  <a:srgbClr val="BB57BE"/>
                </a:solidFill>
                <a:latin typeface="Calibri"/>
                <a:cs typeface="Calibri"/>
              </a:rPr>
              <a:t>Skip-gram</a:t>
            </a:r>
            <a:r>
              <a:rPr sz="2000" b="1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000" b="1" spc="-5">
                <a:solidFill>
                  <a:srgbClr val="BB57BE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2400" spc="-5">
                <a:latin typeface="Calibri"/>
                <a:cs typeface="Calibri"/>
              </a:rPr>
              <a:t>Additional </a:t>
            </a:r>
            <a:r>
              <a:rPr sz="2400">
                <a:latin typeface="Calibri"/>
                <a:cs typeface="Calibri"/>
              </a:rPr>
              <a:t>efficiency </a:t>
            </a:r>
            <a:r>
              <a:rPr sz="2400" spc="-5">
                <a:latin typeface="Calibri"/>
                <a:cs typeface="Calibri"/>
              </a:rPr>
              <a:t>in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training: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25"/>
              </a:spcBef>
              <a:tabLst>
                <a:tab pos="926465" algn="l"/>
              </a:tabLst>
            </a:pPr>
            <a:r>
              <a:rPr sz="2400" spc="-5">
                <a:solidFill>
                  <a:srgbClr val="3A87FF"/>
                </a:solidFill>
                <a:latin typeface="Calibri"/>
                <a:cs typeface="Calibri"/>
              </a:rPr>
              <a:t>1.	</a:t>
            </a:r>
            <a:r>
              <a:rPr sz="2400" spc="-5">
                <a:latin typeface="Calibri"/>
                <a:cs typeface="Calibri"/>
              </a:rPr>
              <a:t>Negative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sampling</a:t>
            </a:r>
            <a:endParaRPr sz="24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  <a:spcBef>
                <a:spcPts val="520"/>
              </a:spcBef>
            </a:pPr>
            <a:r>
              <a:rPr sz="2000">
                <a:solidFill>
                  <a:srgbClr val="BB57BE"/>
                </a:solidFill>
                <a:latin typeface="Calibri"/>
                <a:cs typeface="Calibri"/>
              </a:rPr>
              <a:t>So far: </a:t>
            </a:r>
            <a:r>
              <a:rPr sz="2000" spc="-5">
                <a:solidFill>
                  <a:srgbClr val="BB57BE"/>
                </a:solidFill>
                <a:latin typeface="Calibri"/>
                <a:cs typeface="Calibri"/>
              </a:rPr>
              <a:t>Focus on </a:t>
            </a:r>
            <a:r>
              <a:rPr sz="2000" b="1" spc="-5">
                <a:solidFill>
                  <a:srgbClr val="BB57BE"/>
                </a:solidFill>
                <a:latin typeface="Calibri"/>
                <a:cs typeface="Calibri"/>
              </a:rPr>
              <a:t>naïve softmax </a:t>
            </a:r>
            <a:r>
              <a:rPr sz="2000">
                <a:solidFill>
                  <a:srgbClr val="BB57BE"/>
                </a:solidFill>
                <a:latin typeface="Calibri"/>
                <a:cs typeface="Calibri"/>
              </a:rPr>
              <a:t>(simpler, </a:t>
            </a:r>
            <a:r>
              <a:rPr sz="2000" spc="-5">
                <a:solidFill>
                  <a:srgbClr val="BB57BE"/>
                </a:solidFill>
                <a:latin typeface="Calibri"/>
                <a:cs typeface="Calibri"/>
              </a:rPr>
              <a:t>but expensive, training</a:t>
            </a:r>
            <a:r>
              <a:rPr sz="2000" spc="25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000" spc="-5">
                <a:solidFill>
                  <a:srgbClr val="BB57BE"/>
                </a:solidFill>
                <a:latin typeface="Calibri"/>
                <a:cs typeface="Calibri"/>
              </a:rPr>
              <a:t>method)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6063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95656"/>
            <a:ext cx="7938134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>
                <a:solidFill>
                  <a:srgbClr val="3A87FF"/>
                </a:solidFill>
              </a:rPr>
              <a:t>The skip-gram model with negative sampling (HW2)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383540" y="1099820"/>
            <a:ext cx="7632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The </a:t>
            </a:r>
            <a:r>
              <a:rPr sz="2400" spc="-5">
                <a:latin typeface="Calibri"/>
                <a:cs typeface="Calibri"/>
              </a:rPr>
              <a:t>normalization factor is too computationally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expensive.</a:t>
            </a:r>
          </a:p>
        </p:txBody>
      </p:sp>
      <p:sp>
        <p:nvSpPr>
          <p:cNvPr id="4" name="object 4"/>
          <p:cNvSpPr/>
          <p:nvPr/>
        </p:nvSpPr>
        <p:spPr>
          <a:xfrm>
            <a:off x="1074662" y="2433886"/>
            <a:ext cx="921385" cy="423545"/>
          </a:xfrm>
          <a:custGeom>
            <a:avLst/>
            <a:gdLst/>
            <a:ahLst/>
            <a:cxnLst/>
            <a:rect l="l" t="t" r="r" b="b"/>
            <a:pathLst>
              <a:path w="921385" h="423544">
                <a:moveTo>
                  <a:pt x="491994" y="4014"/>
                </a:moveTo>
                <a:lnTo>
                  <a:pt x="457615" y="4014"/>
                </a:lnTo>
                <a:lnTo>
                  <a:pt x="457615" y="419468"/>
                </a:lnTo>
                <a:lnTo>
                  <a:pt x="491994" y="419468"/>
                </a:lnTo>
                <a:lnTo>
                  <a:pt x="491994" y="4014"/>
                </a:lnTo>
                <a:close/>
              </a:path>
              <a:path w="921385" h="423544">
                <a:moveTo>
                  <a:pt x="785730" y="0"/>
                </a:moveTo>
                <a:lnTo>
                  <a:pt x="779703" y="17189"/>
                </a:lnTo>
                <a:lnTo>
                  <a:pt x="804217" y="27828"/>
                </a:lnTo>
                <a:lnTo>
                  <a:pt x="825300" y="42555"/>
                </a:lnTo>
                <a:lnTo>
                  <a:pt x="857167" y="84273"/>
                </a:lnTo>
                <a:lnTo>
                  <a:pt x="875919" y="140558"/>
                </a:lnTo>
                <a:lnTo>
                  <a:pt x="882170" y="209624"/>
                </a:lnTo>
                <a:lnTo>
                  <a:pt x="880600" y="246975"/>
                </a:lnTo>
                <a:lnTo>
                  <a:pt x="868043" y="311380"/>
                </a:lnTo>
                <a:lnTo>
                  <a:pt x="842845" y="361680"/>
                </a:lnTo>
                <a:lnTo>
                  <a:pt x="804503" y="395612"/>
                </a:lnTo>
                <a:lnTo>
                  <a:pt x="780372" y="406300"/>
                </a:lnTo>
                <a:lnTo>
                  <a:pt x="785730" y="423490"/>
                </a:lnTo>
                <a:lnTo>
                  <a:pt x="843494" y="396394"/>
                </a:lnTo>
                <a:lnTo>
                  <a:pt x="885965" y="349486"/>
                </a:lnTo>
                <a:lnTo>
                  <a:pt x="912084" y="286670"/>
                </a:lnTo>
                <a:lnTo>
                  <a:pt x="920791" y="211856"/>
                </a:lnTo>
                <a:lnTo>
                  <a:pt x="918607" y="173033"/>
                </a:lnTo>
                <a:lnTo>
                  <a:pt x="901139" y="104219"/>
                </a:lnTo>
                <a:lnTo>
                  <a:pt x="866495" y="48199"/>
                </a:lnTo>
                <a:lnTo>
                  <a:pt x="816432" y="11085"/>
                </a:lnTo>
                <a:lnTo>
                  <a:pt x="785730" y="0"/>
                </a:lnTo>
                <a:close/>
              </a:path>
              <a:path w="921385" h="423544">
                <a:moveTo>
                  <a:pt x="135061" y="0"/>
                </a:moveTo>
                <a:lnTo>
                  <a:pt x="77437" y="27151"/>
                </a:lnTo>
                <a:lnTo>
                  <a:pt x="34937" y="74227"/>
                </a:lnTo>
                <a:lnTo>
                  <a:pt x="8734" y="137154"/>
                </a:lnTo>
                <a:lnTo>
                  <a:pt x="0" y="211856"/>
                </a:lnTo>
                <a:lnTo>
                  <a:pt x="2176" y="250763"/>
                </a:lnTo>
                <a:lnTo>
                  <a:pt x="19589" y="319578"/>
                </a:lnTo>
                <a:lnTo>
                  <a:pt x="54150" y="375417"/>
                </a:lnTo>
                <a:lnTo>
                  <a:pt x="104268" y="412419"/>
                </a:lnTo>
                <a:lnTo>
                  <a:pt x="135061" y="423490"/>
                </a:lnTo>
                <a:lnTo>
                  <a:pt x="140419" y="406300"/>
                </a:lnTo>
                <a:lnTo>
                  <a:pt x="116288" y="395612"/>
                </a:lnTo>
                <a:lnTo>
                  <a:pt x="95463" y="380739"/>
                </a:lnTo>
                <a:lnTo>
                  <a:pt x="63735" y="338434"/>
                </a:lnTo>
                <a:lnTo>
                  <a:pt x="44899" y="280894"/>
                </a:lnTo>
                <a:lnTo>
                  <a:pt x="38620" y="209624"/>
                </a:lnTo>
                <a:lnTo>
                  <a:pt x="40190" y="173494"/>
                </a:lnTo>
                <a:lnTo>
                  <a:pt x="52747" y="110818"/>
                </a:lnTo>
                <a:lnTo>
                  <a:pt x="77988" y="61370"/>
                </a:lnTo>
                <a:lnTo>
                  <a:pt x="116664" y="27828"/>
                </a:lnTo>
                <a:lnTo>
                  <a:pt x="141088" y="17189"/>
                </a:lnTo>
                <a:lnTo>
                  <a:pt x="135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540" y="2306828"/>
            <a:ext cx="2133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840105" algn="l"/>
                <a:tab pos="1237615" algn="l"/>
                <a:tab pos="1778635" algn="l"/>
              </a:tabLst>
            </a:pPr>
            <a:r>
              <a:rPr sz="3600">
                <a:latin typeface="Cambria Math"/>
                <a:cs typeface="Cambria Math"/>
              </a:rPr>
              <a:t>𝑃	𝑜	𝑐	=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35</a:t>
            </a:fld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0339" y="2283459"/>
            <a:ext cx="26162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7480" algn="l"/>
                <a:tab pos="1812925" algn="l"/>
                <a:tab pos="2602865" algn="l"/>
              </a:tabLst>
            </a:pPr>
            <a:r>
              <a:rPr sz="2200" u="heavy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200" u="heavy" spc="-26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+	</a:t>
            </a:r>
            <a:r>
              <a:rPr sz="2200" u="heavy" spc="725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.	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8111" y="2165604"/>
            <a:ext cx="16922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16380" algn="l"/>
              </a:tabLst>
            </a:pPr>
            <a:r>
              <a:rPr sz="2600" spc="484">
                <a:latin typeface="Cambria Math"/>
                <a:cs typeface="Cambria Math"/>
              </a:rPr>
              <a:t>&amp;'((*</a:t>
            </a:r>
            <a:r>
              <a:rPr sz="3300" spc="727" baseline="23989">
                <a:latin typeface="Cambria Math"/>
                <a:cs typeface="Cambria Math"/>
              </a:rPr>
              <a:t>,</a:t>
            </a:r>
            <a:r>
              <a:rPr sz="2600" spc="484">
                <a:latin typeface="Cambria Math"/>
                <a:cs typeface="Cambria Math"/>
              </a:rPr>
              <a:t>-	</a:t>
            </a:r>
            <a:r>
              <a:rPr sz="2600">
                <a:latin typeface="Cambria Math"/>
                <a:cs typeface="Cambria Math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954718" y="2813811"/>
            <a:ext cx="6400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665">
                <a:latin typeface="Cambria Math"/>
                <a:cs typeface="Cambria Math"/>
              </a:rPr>
              <a:t>1</a:t>
            </a:r>
            <a:r>
              <a:rPr sz="2200" spc="-25">
                <a:latin typeface="Cambria Math"/>
                <a:cs typeface="Cambria Math"/>
              </a:rPr>
              <a:t>∈</a:t>
            </a:r>
            <a:r>
              <a:rPr sz="2200" spc="380">
                <a:latin typeface="Cambria Math"/>
                <a:cs typeface="Cambria Math"/>
              </a:rPr>
              <a:t>3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3968" y="2792476"/>
            <a:ext cx="2698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705">
                <a:latin typeface="Cambria Math"/>
                <a:cs typeface="Cambria Math"/>
              </a:rPr>
              <a:t>1</a:t>
            </a:r>
            <a:endParaRPr sz="22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92844" y="2662428"/>
            <a:ext cx="26752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61390" algn="l"/>
              </a:tabLst>
            </a:pPr>
            <a:r>
              <a:rPr sz="3900" baseline="2136">
                <a:latin typeface="Cambria Math"/>
                <a:cs typeface="Cambria Math"/>
              </a:rPr>
              <a:t>∑	</a:t>
            </a:r>
            <a:r>
              <a:rPr sz="2600" spc="455">
                <a:latin typeface="Cambria Math"/>
                <a:cs typeface="Cambria Math"/>
              </a:rPr>
              <a:t>&amp;'((*</a:t>
            </a:r>
            <a:r>
              <a:rPr sz="3300" spc="682" baseline="25252">
                <a:latin typeface="Cambria Math"/>
                <a:cs typeface="Cambria Math"/>
              </a:rPr>
              <a:t>,</a:t>
            </a:r>
            <a:r>
              <a:rPr sz="3300" spc="-112" baseline="25252">
                <a:latin typeface="Cambria Math"/>
                <a:cs typeface="Cambria Math"/>
              </a:rPr>
              <a:t> </a:t>
            </a:r>
            <a:r>
              <a:rPr sz="2600" spc="450">
                <a:latin typeface="Cambria Math"/>
                <a:cs typeface="Cambria Math"/>
              </a:rPr>
              <a:t>-</a:t>
            </a:r>
            <a:r>
              <a:rPr sz="3300" spc="675" baseline="-13888">
                <a:latin typeface="Cambria Math"/>
                <a:cs typeface="Cambria Math"/>
              </a:rPr>
              <a:t>.</a:t>
            </a:r>
            <a:r>
              <a:rPr sz="2600" spc="450">
                <a:latin typeface="Cambria Math"/>
                <a:cs typeface="Cambria Math"/>
              </a:rPr>
              <a:t>)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540" y="3590035"/>
            <a:ext cx="8336915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0960" indent="-342900" algn="just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>
                <a:latin typeface="Calibri"/>
                <a:cs typeface="Calibri"/>
              </a:rPr>
              <a:t>Hence, </a:t>
            </a:r>
            <a:r>
              <a:rPr sz="2400" spc="-5">
                <a:latin typeface="Calibri"/>
                <a:cs typeface="Calibri"/>
              </a:rPr>
              <a:t>in standard word2vec </a:t>
            </a:r>
            <a:r>
              <a:rPr sz="2400">
                <a:latin typeface="Calibri"/>
                <a:cs typeface="Calibri"/>
              </a:rPr>
              <a:t>and HW2 </a:t>
            </a:r>
            <a:r>
              <a:rPr sz="2400" spc="-5">
                <a:latin typeface="Calibri"/>
                <a:cs typeface="Calibri"/>
              </a:rPr>
              <a:t>you implement the skip-  gram model with </a:t>
            </a:r>
            <a:r>
              <a:rPr sz="2400" b="1" spc="-5">
                <a:solidFill>
                  <a:srgbClr val="BB57BE"/>
                </a:solidFill>
                <a:latin typeface="Calibri"/>
                <a:cs typeface="Calibri"/>
              </a:rPr>
              <a:t>negative</a:t>
            </a:r>
            <a:r>
              <a:rPr sz="2400" b="1" spc="-2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b="1" spc="-5">
                <a:solidFill>
                  <a:srgbClr val="BB57BE"/>
                </a:solidFill>
                <a:latin typeface="Calibri"/>
                <a:cs typeface="Calibri"/>
              </a:rPr>
              <a:t>sampling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0000"/>
              </a:buClr>
              <a:buFont typeface="Times New Roman"/>
              <a:buChar char="•"/>
            </a:pPr>
            <a:endParaRPr sz="325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800"/>
              </a:lnSpc>
              <a:buClr>
                <a:srgbClr val="CC0000"/>
              </a:buClr>
              <a:buFont typeface="Times New Roman"/>
              <a:buChar char="•"/>
              <a:tabLst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Main </a:t>
            </a:r>
            <a:r>
              <a:rPr sz="2400">
                <a:latin typeface="Calibri"/>
                <a:cs typeface="Calibri"/>
              </a:rPr>
              <a:t>idea: </a:t>
            </a:r>
            <a:r>
              <a:rPr sz="2400" spc="-5">
                <a:latin typeface="Calibri"/>
                <a:cs typeface="Calibri"/>
              </a:rPr>
              <a:t>train binary logistic regressions </a:t>
            </a:r>
            <a:r>
              <a:rPr sz="2400">
                <a:latin typeface="Calibri"/>
                <a:cs typeface="Calibri"/>
              </a:rPr>
              <a:t>for a </a:t>
            </a:r>
            <a:r>
              <a:rPr sz="2400" spc="-5">
                <a:latin typeface="Calibri"/>
                <a:cs typeface="Calibri"/>
              </a:rPr>
              <a:t>true pair (center  word </a:t>
            </a:r>
            <a:r>
              <a:rPr sz="2400">
                <a:latin typeface="Calibri"/>
                <a:cs typeface="Calibri"/>
              </a:rPr>
              <a:t>and </a:t>
            </a:r>
            <a:r>
              <a:rPr sz="2400" spc="-5">
                <a:latin typeface="Calibri"/>
                <a:cs typeface="Calibri"/>
              </a:rPr>
              <a:t>word in its context window) </a:t>
            </a:r>
            <a:r>
              <a:rPr sz="2400">
                <a:latin typeface="Calibri"/>
                <a:cs typeface="Calibri"/>
              </a:rPr>
              <a:t>versus several </a:t>
            </a:r>
            <a:r>
              <a:rPr sz="2400" spc="-5">
                <a:latin typeface="Calibri"/>
                <a:cs typeface="Calibri"/>
              </a:rPr>
              <a:t>noise pairs  (the </a:t>
            </a:r>
            <a:r>
              <a:rPr sz="2400">
                <a:latin typeface="Calibri"/>
                <a:cs typeface="Calibri"/>
              </a:rPr>
              <a:t>center </a:t>
            </a:r>
            <a:r>
              <a:rPr sz="2400" spc="-5">
                <a:latin typeface="Calibri"/>
                <a:cs typeface="Calibri"/>
              </a:rPr>
              <a:t>word </a:t>
            </a:r>
            <a:r>
              <a:rPr sz="2400">
                <a:latin typeface="Calibri"/>
                <a:cs typeface="Calibri"/>
              </a:rPr>
              <a:t>paired </a:t>
            </a:r>
            <a:r>
              <a:rPr sz="2400" spc="-5">
                <a:latin typeface="Calibri"/>
                <a:cs typeface="Calibri"/>
              </a:rPr>
              <a:t>with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random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word)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15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43839"/>
            <a:ext cx="7938134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>
                <a:solidFill>
                  <a:srgbClr val="3A87FF"/>
                </a:solidFill>
              </a:rPr>
              <a:t>The skip-gram model with negative sampling (HW2)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383540" y="1099820"/>
            <a:ext cx="8345170" cy="12052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From </a:t>
            </a:r>
            <a:r>
              <a:rPr sz="2400">
                <a:latin typeface="Calibri"/>
                <a:cs typeface="Calibri"/>
              </a:rPr>
              <a:t>paper: </a:t>
            </a:r>
            <a:r>
              <a:rPr sz="2400" spc="-5">
                <a:latin typeface="Calibri"/>
                <a:cs typeface="Calibri"/>
              </a:rPr>
              <a:t>“Distributed Representations of Words </a:t>
            </a:r>
            <a:r>
              <a:rPr sz="2400">
                <a:latin typeface="Calibri"/>
                <a:cs typeface="Calibri"/>
              </a:rPr>
              <a:t>and </a:t>
            </a:r>
            <a:r>
              <a:rPr sz="2400" spc="-5">
                <a:latin typeface="Calibri"/>
                <a:cs typeface="Calibri"/>
              </a:rPr>
              <a:t>Phrases  </a:t>
            </a:r>
            <a:r>
              <a:rPr sz="2400">
                <a:latin typeface="Calibri"/>
                <a:cs typeface="Calibri"/>
              </a:rPr>
              <a:t>and </a:t>
            </a:r>
            <a:r>
              <a:rPr sz="2400" spc="-5">
                <a:latin typeface="Calibri"/>
                <a:cs typeface="Calibri"/>
              </a:rPr>
              <a:t>their Compositionality” (Mikolov </a:t>
            </a:r>
            <a:r>
              <a:rPr sz="2400">
                <a:latin typeface="Calibri"/>
                <a:cs typeface="Calibri"/>
              </a:rPr>
              <a:t>et </a:t>
            </a:r>
            <a:r>
              <a:rPr sz="2400" spc="-5">
                <a:latin typeface="Calibri"/>
                <a:cs typeface="Calibri"/>
              </a:rPr>
              <a:t>al.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2013)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Overall objective function (they maximize):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4541011"/>
            <a:ext cx="4916170" cy="192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The </a:t>
            </a:r>
            <a:r>
              <a:rPr sz="2400" spc="-5">
                <a:latin typeface="Calibri"/>
                <a:cs typeface="Calibri"/>
              </a:rPr>
              <a:t>sigmoid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function: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r>
              <a:rPr sz="2400" spc="-5">
                <a:latin typeface="Calibri"/>
                <a:cs typeface="Calibri"/>
              </a:rPr>
              <a:t>(we’ll become good </a:t>
            </a:r>
            <a:r>
              <a:rPr sz="2400">
                <a:latin typeface="Calibri"/>
                <a:cs typeface="Calibri"/>
              </a:rPr>
              <a:t>friends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soon)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83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So we maximize the probability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ts val="2830"/>
              </a:lnSpc>
            </a:pPr>
            <a:r>
              <a:rPr sz="2400" spc="-5">
                <a:latin typeface="Calibri"/>
                <a:cs typeface="Calibri"/>
              </a:rPr>
              <a:t>of two words co-occurring in first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log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5"/>
              </a:spcBef>
            </a:pPr>
            <a:r>
              <a:rPr sz="2400">
                <a:latin typeface="Wingdings"/>
                <a:cs typeface="Wingdings"/>
              </a:rPr>
              <a:t>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0498" y="4558353"/>
            <a:ext cx="1881631" cy="4541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5695" y="4217390"/>
            <a:ext cx="3051282" cy="20310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1263" y="1933803"/>
            <a:ext cx="2647125" cy="3951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6777" y="2541282"/>
            <a:ext cx="7626254" cy="101790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516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95656"/>
            <a:ext cx="7938134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>
                <a:solidFill>
                  <a:srgbClr val="3A87FF"/>
                </a:solidFill>
              </a:rPr>
              <a:t>The skip-gram model with negative sampling (HW2)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383540" y="1099820"/>
            <a:ext cx="5369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Notation more similar to class and</a:t>
            </a:r>
            <a:r>
              <a:rPr sz="2400" spc="-3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HW2: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440" y="2797555"/>
            <a:ext cx="8219440" cy="33020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93065" algn="l"/>
                <a:tab pos="393700" algn="l"/>
              </a:tabLst>
            </a:pPr>
            <a:r>
              <a:rPr sz="2400">
                <a:latin typeface="Calibri"/>
                <a:cs typeface="Calibri"/>
              </a:rPr>
              <a:t>We </a:t>
            </a:r>
            <a:r>
              <a:rPr sz="2400" spc="-5">
                <a:latin typeface="Calibri"/>
                <a:cs typeface="Calibri"/>
              </a:rPr>
              <a:t>take </a:t>
            </a:r>
            <a:r>
              <a:rPr sz="2400" i="1">
                <a:latin typeface="Calibri"/>
                <a:cs typeface="Calibri"/>
              </a:rPr>
              <a:t>k </a:t>
            </a:r>
            <a:r>
              <a:rPr sz="2400" spc="-5">
                <a:latin typeface="Calibri"/>
                <a:cs typeface="Calibri"/>
              </a:rPr>
              <a:t>negative samples (using word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probabilities)</a:t>
            </a:r>
            <a:endParaRPr sz="24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530"/>
              </a:spcBef>
              <a:buClr>
                <a:srgbClr val="CC0000"/>
              </a:buClr>
              <a:buFont typeface="Times New Roman"/>
              <a:buChar char="•"/>
              <a:tabLst>
                <a:tab pos="393065" algn="l"/>
                <a:tab pos="393700" algn="l"/>
              </a:tabLst>
            </a:pPr>
            <a:r>
              <a:rPr sz="2400" spc="-5">
                <a:latin typeface="Calibri"/>
                <a:cs typeface="Calibri"/>
              </a:rPr>
              <a:t>Maximize probability that </a:t>
            </a:r>
            <a:r>
              <a:rPr sz="2400">
                <a:latin typeface="Calibri"/>
                <a:cs typeface="Calibri"/>
              </a:rPr>
              <a:t>real </a:t>
            </a:r>
            <a:r>
              <a:rPr sz="2400" spc="-5">
                <a:latin typeface="Calibri"/>
                <a:cs typeface="Calibri"/>
              </a:rPr>
              <a:t>outside word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appears,</a:t>
            </a:r>
          </a:p>
          <a:p>
            <a:pPr marL="393700">
              <a:lnSpc>
                <a:spcPct val="100000"/>
              </a:lnSpc>
              <a:spcBef>
                <a:spcPts val="25"/>
              </a:spcBef>
            </a:pPr>
            <a:r>
              <a:rPr sz="2400" spc="-5">
                <a:latin typeface="Calibri"/>
                <a:cs typeface="Calibri"/>
              </a:rPr>
              <a:t>minimize prob. that random words </a:t>
            </a:r>
            <a:r>
              <a:rPr sz="2400">
                <a:latin typeface="Calibri"/>
                <a:cs typeface="Calibri"/>
              </a:rPr>
              <a:t>appear </a:t>
            </a:r>
            <a:r>
              <a:rPr sz="2400" spc="-5">
                <a:latin typeface="Calibri"/>
                <a:cs typeface="Calibri"/>
              </a:rPr>
              <a:t>around </a:t>
            </a:r>
            <a:r>
              <a:rPr sz="2400">
                <a:latin typeface="Calibri"/>
                <a:cs typeface="Calibri"/>
              </a:rPr>
              <a:t>center</a:t>
            </a:r>
            <a:r>
              <a:rPr sz="2400" spc="-5">
                <a:latin typeface="Calibri"/>
                <a:cs typeface="Calibri"/>
              </a:rPr>
              <a:t> word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93065" algn="l"/>
                <a:tab pos="393700" algn="l"/>
              </a:tabLst>
            </a:pPr>
            <a:r>
              <a:rPr sz="2400" spc="-5">
                <a:latin typeface="Calibri"/>
                <a:cs typeface="Calibri"/>
              </a:rPr>
              <a:t>P(</a:t>
            </a:r>
            <a:r>
              <a:rPr sz="2400" i="1" spc="-5">
                <a:latin typeface="Calibri"/>
                <a:cs typeface="Calibri"/>
              </a:rPr>
              <a:t>w</a:t>
            </a:r>
            <a:r>
              <a:rPr sz="2400" spc="-5">
                <a:latin typeface="Calibri"/>
                <a:cs typeface="Calibri"/>
              </a:rPr>
              <a:t>)=U(</a:t>
            </a:r>
            <a:r>
              <a:rPr sz="2400" i="1" spc="-5">
                <a:latin typeface="Calibri"/>
                <a:cs typeface="Calibri"/>
              </a:rPr>
              <a:t>w</a:t>
            </a:r>
            <a:r>
              <a:rPr sz="2400" spc="-5">
                <a:latin typeface="Calibri"/>
                <a:cs typeface="Calibri"/>
              </a:rPr>
              <a:t>)</a:t>
            </a:r>
            <a:r>
              <a:rPr sz="2400" spc="-7" baseline="24305">
                <a:latin typeface="Calibri"/>
                <a:cs typeface="Calibri"/>
              </a:rPr>
              <a:t>3/4</a:t>
            </a:r>
            <a:r>
              <a:rPr sz="2400" spc="-5">
                <a:latin typeface="Calibri"/>
                <a:cs typeface="Calibri"/>
              </a:rPr>
              <a:t>/Z,</a:t>
            </a:r>
            <a:endParaRPr sz="2400">
              <a:latin typeface="Calibri"/>
              <a:cs typeface="Calibri"/>
            </a:endParaRPr>
          </a:p>
          <a:p>
            <a:pPr marL="393700" marR="1138555">
              <a:lnSpc>
                <a:spcPct val="100800"/>
              </a:lnSpc>
            </a:pPr>
            <a:r>
              <a:rPr sz="2400" spc="-5">
                <a:latin typeface="Calibri"/>
                <a:cs typeface="Calibri"/>
              </a:rPr>
              <a:t>the unigram distribution U(w) raised to the 3/4 power  (We provide this function in the starter</a:t>
            </a:r>
            <a:r>
              <a:rPr sz="2400" spc="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code).</a:t>
            </a:r>
            <a:endParaRPr sz="24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93065" algn="l"/>
                <a:tab pos="393700" algn="l"/>
              </a:tabLst>
            </a:pPr>
            <a:r>
              <a:rPr sz="2400">
                <a:latin typeface="Calibri"/>
                <a:cs typeface="Calibri"/>
              </a:rPr>
              <a:t>The </a:t>
            </a:r>
            <a:r>
              <a:rPr sz="2400" spc="-5">
                <a:latin typeface="Calibri"/>
                <a:cs typeface="Calibri"/>
              </a:rPr>
              <a:t>power makes less </a:t>
            </a:r>
            <a:r>
              <a:rPr sz="2400">
                <a:latin typeface="Calibri"/>
                <a:cs typeface="Calibri"/>
              </a:rPr>
              <a:t>frequent </a:t>
            </a:r>
            <a:r>
              <a:rPr sz="2400" spc="-5">
                <a:latin typeface="Calibri"/>
                <a:cs typeface="Calibri"/>
              </a:rPr>
              <a:t>words </a:t>
            </a:r>
            <a:r>
              <a:rPr sz="2400">
                <a:latin typeface="Calibri"/>
                <a:cs typeface="Calibri"/>
              </a:rPr>
              <a:t>be </a:t>
            </a:r>
            <a:r>
              <a:rPr sz="2400" spc="-5">
                <a:latin typeface="Calibri"/>
                <a:cs typeface="Calibri"/>
              </a:rPr>
              <a:t>sampled more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often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045" y="1631751"/>
            <a:ext cx="7993192" cy="89941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714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38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665" y="251459"/>
            <a:ext cx="8503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3A87FF"/>
                </a:solidFill>
              </a:rPr>
              <a:t>3. </a:t>
            </a:r>
            <a:r>
              <a:rPr spc="-5">
                <a:solidFill>
                  <a:srgbClr val="3A87FF"/>
                </a:solidFill>
              </a:rPr>
              <a:t>Why not capture co-occurrence counts</a:t>
            </a:r>
            <a:r>
              <a:rPr spc="1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directly?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985012"/>
            <a:ext cx="7774305" cy="4356735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45"/>
              </a:spcBef>
            </a:pPr>
            <a:r>
              <a:rPr sz="2800" spc="-5">
                <a:latin typeface="Calibri"/>
                <a:cs typeface="Calibri"/>
              </a:rPr>
              <a:t>With </a:t>
            </a:r>
            <a:r>
              <a:rPr sz="2800">
                <a:latin typeface="Calibri"/>
                <a:cs typeface="Calibri"/>
              </a:rPr>
              <a:t>a </a:t>
            </a:r>
            <a:r>
              <a:rPr sz="2800" spc="-5">
                <a:latin typeface="Calibri"/>
                <a:cs typeface="Calibri"/>
              </a:rPr>
              <a:t>co-occurrence matrix</a:t>
            </a:r>
            <a:r>
              <a:rPr sz="2800">
                <a:latin typeface="Calibri"/>
                <a:cs typeface="Calibri"/>
              </a:rPr>
              <a:t> </a:t>
            </a:r>
            <a:r>
              <a:rPr sz="2800" i="1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>
                <a:latin typeface="Calibri"/>
                <a:cs typeface="Calibri"/>
              </a:rPr>
              <a:t>2 </a:t>
            </a:r>
            <a:r>
              <a:rPr sz="2800" spc="-5">
                <a:latin typeface="Calibri"/>
                <a:cs typeface="Calibri"/>
              </a:rPr>
              <a:t>options: windows </a:t>
            </a:r>
            <a:r>
              <a:rPr sz="2800">
                <a:latin typeface="Calibri"/>
                <a:cs typeface="Calibri"/>
              </a:rPr>
              <a:t>vs. </a:t>
            </a:r>
            <a:r>
              <a:rPr sz="2800" spc="-5">
                <a:latin typeface="Calibri"/>
                <a:cs typeface="Calibri"/>
              </a:rPr>
              <a:t>full</a:t>
            </a:r>
            <a:r>
              <a:rPr sz="2800" spc="2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document</a:t>
            </a: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ct val="101400"/>
              </a:lnSpc>
              <a:spcBef>
                <a:spcPts val="168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Window: Similar to word2vec, </a:t>
            </a:r>
            <a:r>
              <a:rPr sz="2800">
                <a:latin typeface="Calibri"/>
                <a:cs typeface="Calibri"/>
              </a:rPr>
              <a:t>use </a:t>
            </a:r>
            <a:r>
              <a:rPr sz="2800" spc="-5">
                <a:latin typeface="Calibri"/>
                <a:cs typeface="Calibri"/>
              </a:rPr>
              <a:t>window around  each word </a:t>
            </a:r>
            <a:r>
              <a:rPr sz="2800">
                <a:latin typeface="Wingdings"/>
                <a:cs typeface="Wingdings"/>
              </a:rPr>
              <a:t>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>
                <a:latin typeface="Calibri"/>
                <a:cs typeface="Calibri"/>
              </a:rPr>
              <a:t>captures both syntactic (POS) and  semantic</a:t>
            </a:r>
            <a:r>
              <a:rPr sz="280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information</a:t>
            </a:r>
            <a:endParaRPr sz="2800">
              <a:latin typeface="Calibri"/>
              <a:cs typeface="Calibri"/>
            </a:endParaRPr>
          </a:p>
          <a:p>
            <a:pPr marL="469900" marR="452755" indent="-457200" algn="just">
              <a:lnSpc>
                <a:spcPct val="99600"/>
              </a:lnSpc>
              <a:spcBef>
                <a:spcPts val="1739"/>
              </a:spcBef>
              <a:buClr>
                <a:srgbClr val="CC0000"/>
              </a:buClr>
              <a:buFont typeface="Arial"/>
              <a:buChar char="•"/>
              <a:tabLst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Word-document co-occurrence matrix will give  general topics (all sports terms will have similar  entries) leading to “Latent Semantic Analysis”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713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39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849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Example: Window based co-occurrence</a:t>
            </a:r>
            <a:r>
              <a:rPr spc="1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796036"/>
            <a:ext cx="7917180" cy="3672840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45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Window </a:t>
            </a:r>
            <a:r>
              <a:rPr sz="2800" spc="-10">
                <a:latin typeface="Calibri"/>
                <a:cs typeface="Calibri"/>
              </a:rPr>
              <a:t>length </a:t>
            </a:r>
            <a:r>
              <a:rPr sz="2800">
                <a:latin typeface="Calibri"/>
                <a:cs typeface="Calibri"/>
              </a:rPr>
              <a:t>1 </a:t>
            </a:r>
            <a:r>
              <a:rPr sz="2800" spc="-5">
                <a:latin typeface="Calibri"/>
                <a:cs typeface="Calibri"/>
              </a:rPr>
              <a:t>(more common:</a:t>
            </a:r>
            <a:r>
              <a:rPr sz="2800" spc="30">
                <a:latin typeface="Calibri"/>
                <a:cs typeface="Calibri"/>
              </a:rPr>
              <a:t> </a:t>
            </a:r>
            <a:r>
              <a:rPr sz="2800" spc="5">
                <a:latin typeface="Calibri"/>
                <a:cs typeface="Calibri"/>
              </a:rPr>
              <a:t>5–10)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5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Symmetric (irrelevant whether left or right</a:t>
            </a:r>
            <a:r>
              <a:rPr sz="2800" spc="-2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context)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725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Example</a:t>
            </a:r>
            <a:r>
              <a:rPr sz="2800" spc="-1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corpus:</a:t>
            </a:r>
            <a:endParaRPr sz="28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555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400">
                <a:latin typeface="Calibri"/>
                <a:cs typeface="Calibri"/>
              </a:rPr>
              <a:t>I </a:t>
            </a:r>
            <a:r>
              <a:rPr sz="2400" spc="-5">
                <a:latin typeface="Calibri"/>
                <a:cs typeface="Calibri"/>
              </a:rPr>
              <a:t>like </a:t>
            </a:r>
            <a:r>
              <a:rPr sz="2400">
                <a:latin typeface="Calibri"/>
                <a:cs typeface="Calibri"/>
              </a:rPr>
              <a:t>deep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learning.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51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400">
                <a:latin typeface="Calibri"/>
                <a:cs typeface="Calibri"/>
              </a:rPr>
              <a:t>I </a:t>
            </a:r>
            <a:r>
              <a:rPr sz="2400" spc="-5">
                <a:latin typeface="Calibri"/>
                <a:cs typeface="Calibri"/>
              </a:rPr>
              <a:t>like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NLP.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515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400">
                <a:latin typeface="Calibri"/>
                <a:cs typeface="Calibri"/>
              </a:rPr>
              <a:t>I enjoy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flying.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17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77303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 </a:t>
            </a:r>
            <a:r>
              <a:rPr spc="-5" dirty="0"/>
              <a:t>do </a:t>
            </a:r>
            <a:r>
              <a:rPr dirty="0"/>
              <a:t>we </a:t>
            </a:r>
            <a:r>
              <a:rPr spc="-5" dirty="0"/>
              <a:t>represent the meaning </a:t>
            </a:r>
            <a:r>
              <a:rPr dirty="0"/>
              <a:t>of a</a:t>
            </a:r>
            <a:r>
              <a:rPr spc="-35" dirty="0"/>
              <a:t> </a:t>
            </a:r>
            <a:r>
              <a:rPr spc="-5" dirty="0"/>
              <a:t>word?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31315"/>
            <a:ext cx="8346440" cy="4893310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45"/>
              </a:spcBef>
            </a:pPr>
            <a:r>
              <a:rPr sz="2800" spc="-5" dirty="0">
                <a:latin typeface="Calibri"/>
                <a:cs typeface="Calibri"/>
              </a:rPr>
              <a:t>Definition: </a:t>
            </a:r>
            <a:r>
              <a:rPr sz="2800" b="1" spc="-5" dirty="0">
                <a:latin typeface="Calibri"/>
                <a:cs typeface="Calibri"/>
              </a:rPr>
              <a:t>meaning </a:t>
            </a:r>
            <a:r>
              <a:rPr sz="2800" spc="-5" dirty="0">
                <a:latin typeface="Calibri"/>
                <a:cs typeface="Calibri"/>
              </a:rPr>
              <a:t>(Webster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dictionary)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the idea that is represented </a:t>
            </a:r>
            <a:r>
              <a:rPr sz="2800" dirty="0">
                <a:latin typeface="Calibri"/>
                <a:cs typeface="Calibri"/>
              </a:rPr>
              <a:t>by a </a:t>
            </a:r>
            <a:r>
              <a:rPr sz="2800" spc="-5" dirty="0">
                <a:latin typeface="Calibri"/>
                <a:cs typeface="Calibri"/>
              </a:rPr>
              <a:t>word, phrase,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marL="469900" marR="892175" indent="-457200">
              <a:lnSpc>
                <a:spcPct val="100699"/>
              </a:lnSpc>
              <a:spcBef>
                <a:spcPts val="173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the idea that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person wants to express </a:t>
            </a:r>
            <a:r>
              <a:rPr sz="2800" dirty="0">
                <a:latin typeface="Calibri"/>
                <a:cs typeface="Calibri"/>
              </a:rPr>
              <a:t>by using  </a:t>
            </a:r>
            <a:r>
              <a:rPr sz="2800" spc="-5" dirty="0">
                <a:latin typeface="Calibri"/>
                <a:cs typeface="Calibri"/>
              </a:rPr>
              <a:t>words, signs,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4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the idea that is expressed in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work of writing, art,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/>
                <a:cs typeface="Calibri"/>
              </a:rPr>
              <a:t>Commonest linguistic </a:t>
            </a:r>
            <a:r>
              <a:rPr sz="2800" b="1" dirty="0">
                <a:latin typeface="Calibri"/>
                <a:cs typeface="Calibri"/>
              </a:rPr>
              <a:t>way </a:t>
            </a:r>
            <a:r>
              <a:rPr sz="2800" b="1" spc="-5" dirty="0">
                <a:latin typeface="Calibri"/>
                <a:cs typeface="Calibri"/>
              </a:rPr>
              <a:t>of thinking of meaning:</a:t>
            </a:r>
            <a:endParaRPr sz="2800">
              <a:latin typeface="Calibri"/>
              <a:cs typeface="Calibri"/>
            </a:endParaRPr>
          </a:p>
          <a:p>
            <a:pPr marL="29845" algn="ctr">
              <a:lnSpc>
                <a:spcPct val="100000"/>
              </a:lnSpc>
              <a:spcBef>
                <a:spcPts val="1750"/>
              </a:spcBef>
            </a:pPr>
            <a:r>
              <a:rPr sz="2800" spc="-5" dirty="0">
                <a:latin typeface="Calibri"/>
                <a:cs typeface="Calibri"/>
              </a:rPr>
              <a:t>signifier (symbol) </a:t>
            </a:r>
            <a:r>
              <a:rPr sz="2800" dirty="0">
                <a:latin typeface="Cambria Math"/>
                <a:cs typeface="Cambria Math"/>
              </a:rPr>
              <a:t>⟺ </a:t>
            </a:r>
            <a:r>
              <a:rPr sz="2800" spc="-5" dirty="0">
                <a:latin typeface="Calibri"/>
                <a:cs typeface="Calibri"/>
              </a:rPr>
              <a:t>signified (idea or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thing)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23244" y="5477255"/>
            <a:ext cx="6898005" cy="676910"/>
          </a:xfrm>
          <a:custGeom>
            <a:avLst/>
            <a:gdLst/>
            <a:ahLst/>
            <a:cxnLst/>
            <a:rect l="l" t="t" r="r" b="b"/>
            <a:pathLst>
              <a:path w="6898005" h="676910">
                <a:moveTo>
                  <a:pt x="0" y="112779"/>
                </a:moveTo>
                <a:lnTo>
                  <a:pt x="8862" y="68880"/>
                </a:lnTo>
                <a:lnTo>
                  <a:pt x="33032" y="33032"/>
                </a:lnTo>
                <a:lnTo>
                  <a:pt x="68880" y="8862"/>
                </a:lnTo>
                <a:lnTo>
                  <a:pt x="112778" y="0"/>
                </a:lnTo>
                <a:lnTo>
                  <a:pt x="6784732" y="0"/>
                </a:lnTo>
                <a:lnTo>
                  <a:pt x="6828630" y="8862"/>
                </a:lnTo>
                <a:lnTo>
                  <a:pt x="6864478" y="33032"/>
                </a:lnTo>
                <a:lnTo>
                  <a:pt x="6888648" y="68880"/>
                </a:lnTo>
                <a:lnTo>
                  <a:pt x="6897511" y="112779"/>
                </a:lnTo>
                <a:lnTo>
                  <a:pt x="6897511" y="563876"/>
                </a:lnTo>
                <a:lnTo>
                  <a:pt x="6888648" y="607775"/>
                </a:lnTo>
                <a:lnTo>
                  <a:pt x="6864478" y="643623"/>
                </a:lnTo>
                <a:lnTo>
                  <a:pt x="6828630" y="667793"/>
                </a:lnTo>
                <a:lnTo>
                  <a:pt x="6784732" y="676656"/>
                </a:lnTo>
                <a:lnTo>
                  <a:pt x="112778" y="676656"/>
                </a:lnTo>
                <a:lnTo>
                  <a:pt x="68880" y="667793"/>
                </a:lnTo>
                <a:lnTo>
                  <a:pt x="33032" y="643623"/>
                </a:lnTo>
                <a:lnTo>
                  <a:pt x="8862" y="607775"/>
                </a:lnTo>
                <a:lnTo>
                  <a:pt x="0" y="563876"/>
                </a:lnTo>
                <a:lnTo>
                  <a:pt x="0" y="112779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95815" y="6154420"/>
            <a:ext cx="3654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BB57BE"/>
                </a:solidFill>
                <a:latin typeface="Calibri"/>
                <a:cs typeface="Calibri"/>
              </a:rPr>
              <a:t>= </a:t>
            </a:r>
            <a:r>
              <a:rPr sz="2800" spc="-10" dirty="0">
                <a:solidFill>
                  <a:srgbClr val="BB57BE"/>
                </a:solidFill>
                <a:latin typeface="Calibri"/>
                <a:cs typeface="Calibri"/>
              </a:rPr>
              <a:t>denotational</a:t>
            </a:r>
            <a:r>
              <a:rPr sz="2800" spc="-6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BB57BE"/>
                </a:solidFill>
                <a:latin typeface="Calibri"/>
                <a:cs typeface="Calibri"/>
              </a:rPr>
              <a:t>semantics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6441947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40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206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Window based co-occurrence</a:t>
            </a:r>
            <a:r>
              <a:rPr spc="-2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855979"/>
            <a:ext cx="2961005" cy="188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>
                <a:latin typeface="Calibri"/>
                <a:cs typeface="Calibri"/>
              </a:rPr>
              <a:t>Example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corpus: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60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000">
                <a:latin typeface="Calibri"/>
                <a:cs typeface="Calibri"/>
              </a:rPr>
              <a:t>I like </a:t>
            </a:r>
            <a:r>
              <a:rPr sz="2000" spc="-5">
                <a:latin typeface="Calibri"/>
                <a:cs typeface="Calibri"/>
              </a:rPr>
              <a:t>deep</a:t>
            </a:r>
            <a:r>
              <a:rPr sz="2000" spc="-7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learning.</a:t>
            </a:r>
            <a:endParaRPr sz="20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51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000">
                <a:latin typeface="Calibri"/>
                <a:cs typeface="Calibri"/>
              </a:rPr>
              <a:t>I like</a:t>
            </a:r>
            <a:r>
              <a:rPr sz="2000" spc="-2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NLP.</a:t>
            </a:r>
            <a:endParaRPr sz="20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49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000">
                <a:latin typeface="Calibri"/>
                <a:cs typeface="Calibri"/>
              </a:rPr>
              <a:t>I </a:t>
            </a:r>
            <a:r>
              <a:rPr sz="2000" spc="-5">
                <a:latin typeface="Calibri"/>
                <a:cs typeface="Calibri"/>
              </a:rPr>
              <a:t>enjoy</a:t>
            </a:r>
            <a:r>
              <a:rPr sz="2000" spc="-35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flying.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106" y="2904489"/>
          <a:ext cx="718248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8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56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counts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1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like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enjoy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NLP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flying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like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enjoy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NLP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flying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1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0CB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>
                          <a:latin typeface="Calibri"/>
                          <a:cs typeface="Calibri"/>
                        </a:rPr>
                        <a:t>0</a:t>
                      </a: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586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41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4726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Problems </a:t>
            </a:r>
            <a:r>
              <a:rPr>
                <a:solidFill>
                  <a:srgbClr val="3A87FF"/>
                </a:solidFill>
              </a:rPr>
              <a:t>with </a:t>
            </a:r>
            <a:r>
              <a:rPr spc="-5">
                <a:solidFill>
                  <a:srgbClr val="3A87FF"/>
                </a:solidFill>
              </a:rPr>
              <a:t>simple co-occurrence 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207515"/>
            <a:ext cx="7720330" cy="439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>
                <a:latin typeface="Calibri"/>
                <a:cs typeface="Calibri"/>
              </a:rPr>
              <a:t>Increase in size with</a:t>
            </a:r>
            <a:r>
              <a:rPr sz="2800" spc="1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vocabulary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10420"/>
              </a:lnSpc>
              <a:spcBef>
                <a:spcPts val="1400"/>
              </a:spcBef>
            </a:pPr>
            <a:r>
              <a:rPr sz="2800" spc="-5">
                <a:latin typeface="Calibri"/>
                <a:cs typeface="Calibri"/>
              </a:rPr>
              <a:t>Very high dimensional: requires </a:t>
            </a:r>
            <a:r>
              <a:rPr sz="2800">
                <a:latin typeface="Calibri"/>
                <a:cs typeface="Calibri"/>
              </a:rPr>
              <a:t>a </a:t>
            </a:r>
            <a:r>
              <a:rPr sz="2800" spc="-5">
                <a:latin typeface="Calibri"/>
                <a:cs typeface="Calibri"/>
              </a:rPr>
              <a:t>lot of storage  Subsequent classification models have sparsity</a:t>
            </a:r>
            <a:r>
              <a:rPr sz="2800" spc="2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issues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>
                <a:latin typeface="Wingdings"/>
                <a:cs typeface="Wingdings"/>
              </a:rPr>
              <a:t>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>
                <a:latin typeface="Calibri"/>
                <a:cs typeface="Calibri"/>
              </a:rPr>
              <a:t>Models are less</a:t>
            </a:r>
            <a:r>
              <a:rPr sz="2800" spc="-5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robust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8388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3540" y="6429119"/>
            <a:ext cx="2063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19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8172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Solution: Low dimensional</a:t>
            </a:r>
            <a:r>
              <a:rPr spc="1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75435"/>
            <a:ext cx="8282940" cy="24333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Idea: </a:t>
            </a:r>
            <a:r>
              <a:rPr sz="2400" spc="-5">
                <a:latin typeface="Calibri"/>
                <a:cs typeface="Calibri"/>
              </a:rPr>
              <a:t>store “most” of the important information in </a:t>
            </a:r>
            <a:r>
              <a:rPr sz="2400">
                <a:latin typeface="Calibri"/>
                <a:cs typeface="Calibri"/>
              </a:rPr>
              <a:t>a fixed, </a:t>
            </a:r>
            <a:r>
              <a:rPr sz="2400" spc="-5">
                <a:latin typeface="Calibri"/>
                <a:cs typeface="Calibri"/>
              </a:rPr>
              <a:t>small  </a:t>
            </a:r>
            <a:r>
              <a:rPr sz="2400">
                <a:latin typeface="Calibri"/>
                <a:cs typeface="Calibri"/>
              </a:rPr>
              <a:t>number </a:t>
            </a:r>
            <a:r>
              <a:rPr sz="2400" spc="-5">
                <a:latin typeface="Calibri"/>
                <a:cs typeface="Calibri"/>
              </a:rPr>
              <a:t>of dimensions: </a:t>
            </a:r>
            <a:r>
              <a:rPr sz="2400">
                <a:latin typeface="Calibri"/>
                <a:cs typeface="Calibri"/>
              </a:rPr>
              <a:t>a dense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vector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>
                <a:latin typeface="Calibri"/>
                <a:cs typeface="Calibri"/>
              </a:rPr>
              <a:t>Usually 25–1000 dimensions, similar to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word2vec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CC0000"/>
              </a:buClr>
              <a:buFont typeface="Calibri"/>
              <a:buChar char="•"/>
            </a:pPr>
            <a:endParaRPr sz="325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400" spc="-5">
                <a:latin typeface="Calibri"/>
                <a:cs typeface="Calibri"/>
              </a:rPr>
              <a:t>How to </a:t>
            </a:r>
            <a:r>
              <a:rPr sz="2400">
                <a:latin typeface="Calibri"/>
                <a:cs typeface="Calibri"/>
              </a:rPr>
              <a:t>reduce </a:t>
            </a:r>
            <a:r>
              <a:rPr sz="2400" spc="-5">
                <a:latin typeface="Calibri"/>
                <a:cs typeface="Calibri"/>
              </a:rPr>
              <a:t>the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dimensionality?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222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956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Method: Dimensionality Reduction </a:t>
            </a:r>
            <a:r>
              <a:rPr>
                <a:solidFill>
                  <a:srgbClr val="3A87FF"/>
                </a:solidFill>
              </a:rPr>
              <a:t>on X</a:t>
            </a:r>
            <a:r>
              <a:rPr spc="-10">
                <a:solidFill>
                  <a:srgbClr val="3A87FF"/>
                </a:solidFill>
              </a:rPr>
              <a:t> </a:t>
            </a:r>
            <a:r>
              <a:rPr>
                <a:solidFill>
                  <a:srgbClr val="3A87FF"/>
                </a:solidFill>
              </a:rPr>
              <a:t>(HW1)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840" y="875284"/>
            <a:ext cx="8174990" cy="1342390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920"/>
              </a:spcBef>
            </a:pPr>
            <a:r>
              <a:rPr sz="2800" spc="-5">
                <a:latin typeface="Calibri"/>
                <a:cs typeface="Calibri"/>
              </a:rPr>
              <a:t>Singular Value Decomposition of co-occurrence matrix</a:t>
            </a:r>
            <a:r>
              <a:rPr sz="2800" spc="25">
                <a:latin typeface="Calibri"/>
                <a:cs typeface="Calibri"/>
              </a:rPr>
              <a:t> </a:t>
            </a:r>
            <a:r>
              <a:rPr sz="2800" i="1"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1825"/>
              </a:spcBef>
            </a:pPr>
            <a:r>
              <a:rPr sz="2800" spc="-5">
                <a:latin typeface="Calibri"/>
                <a:cs typeface="Calibri"/>
              </a:rPr>
              <a:t>Factorizes </a:t>
            </a:r>
            <a:r>
              <a:rPr sz="2800" i="1">
                <a:latin typeface="Calibri"/>
                <a:cs typeface="Calibri"/>
              </a:rPr>
              <a:t>X </a:t>
            </a:r>
            <a:r>
              <a:rPr sz="2800" spc="-5">
                <a:latin typeface="Calibri"/>
                <a:cs typeface="Calibri"/>
              </a:rPr>
              <a:t>into </a:t>
            </a:r>
            <a:r>
              <a:rPr sz="2800" i="1" spc="-5">
                <a:latin typeface="Calibri"/>
                <a:cs typeface="Calibri"/>
              </a:rPr>
              <a:t>UΣV</a:t>
            </a:r>
            <a:r>
              <a:rPr sz="2850" spc="-7" baseline="23391">
                <a:latin typeface="Calibri"/>
                <a:cs typeface="Calibri"/>
              </a:rPr>
              <a:t>T</a:t>
            </a:r>
            <a:r>
              <a:rPr sz="2800" spc="-5">
                <a:latin typeface="Calibri"/>
                <a:cs typeface="Calibri"/>
              </a:rPr>
              <a:t>, where </a:t>
            </a:r>
            <a:r>
              <a:rPr sz="2800" i="1">
                <a:latin typeface="Calibri"/>
                <a:cs typeface="Calibri"/>
              </a:rPr>
              <a:t>U </a:t>
            </a:r>
            <a:r>
              <a:rPr sz="2800" spc="-5">
                <a:latin typeface="Calibri"/>
                <a:cs typeface="Calibri"/>
              </a:rPr>
              <a:t>and </a:t>
            </a:r>
            <a:r>
              <a:rPr sz="2800" i="1">
                <a:latin typeface="Calibri"/>
                <a:cs typeface="Calibri"/>
              </a:rPr>
              <a:t>V </a:t>
            </a:r>
            <a:r>
              <a:rPr sz="2800" spc="-5">
                <a:latin typeface="Calibri"/>
                <a:cs typeface="Calibri"/>
              </a:rPr>
              <a:t>are</a:t>
            </a:r>
            <a:r>
              <a:rPr sz="2800" spc="1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orthonormal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9007" y="5500116"/>
            <a:ext cx="72009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15">
                <a:latin typeface="Calibri"/>
                <a:cs typeface="Calibri"/>
              </a:rPr>
              <a:t>Retain </a:t>
            </a:r>
            <a:r>
              <a:rPr sz="2000" spc="-5">
                <a:latin typeface="Calibri"/>
                <a:cs typeface="Calibri"/>
              </a:rPr>
              <a:t>only </a:t>
            </a:r>
            <a:r>
              <a:rPr sz="2000" i="1">
                <a:latin typeface="Calibri"/>
                <a:cs typeface="Calibri"/>
              </a:rPr>
              <a:t>k </a:t>
            </a:r>
            <a:r>
              <a:rPr sz="2000" spc="-5">
                <a:latin typeface="Calibri"/>
                <a:cs typeface="Calibri"/>
              </a:rPr>
              <a:t>singular values, </a:t>
            </a:r>
            <a:r>
              <a:rPr sz="2000">
                <a:latin typeface="Calibri"/>
                <a:cs typeface="Calibri"/>
              </a:rPr>
              <a:t>in </a:t>
            </a:r>
            <a:r>
              <a:rPr sz="2000" spc="-10">
                <a:latin typeface="Calibri"/>
                <a:cs typeface="Calibri"/>
              </a:rPr>
              <a:t>order to</a:t>
            </a:r>
            <a:r>
              <a:rPr sz="2000" spc="5">
                <a:latin typeface="Calibri"/>
                <a:cs typeface="Calibri"/>
              </a:rPr>
              <a:t> </a:t>
            </a:r>
            <a:r>
              <a:rPr sz="2000" spc="-15">
                <a:latin typeface="Calibri"/>
                <a:cs typeface="Calibri"/>
              </a:rPr>
              <a:t>generalize.</a:t>
            </a:r>
            <a:endParaRPr sz="2000">
              <a:latin typeface="Calibri"/>
              <a:cs typeface="Calibri"/>
            </a:endParaRPr>
          </a:p>
          <a:p>
            <a:pPr marL="38100" marR="30480">
              <a:lnSpc>
                <a:spcPts val="2300"/>
              </a:lnSpc>
              <a:spcBef>
                <a:spcPts val="254"/>
              </a:spcBef>
            </a:pPr>
            <a:r>
              <a:rPr sz="2000" spc="-340">
                <a:latin typeface="Cambria Math"/>
                <a:cs typeface="Cambria Math"/>
              </a:rPr>
              <a:t>𝑋</a:t>
            </a:r>
            <a:r>
              <a:rPr sz="3000" spc="-509" baseline="11111">
                <a:latin typeface="Cambria Math"/>
                <a:cs typeface="Cambria Math"/>
              </a:rPr>
              <a:t>J </a:t>
            </a:r>
            <a:r>
              <a:rPr sz="2000">
                <a:latin typeface="Calibri"/>
                <a:cs typeface="Calibri"/>
              </a:rPr>
              <a:t>is the </a:t>
            </a:r>
            <a:r>
              <a:rPr sz="2000" spc="-10">
                <a:latin typeface="Calibri"/>
                <a:cs typeface="Calibri"/>
              </a:rPr>
              <a:t>best </a:t>
            </a:r>
            <a:r>
              <a:rPr sz="2000" spc="-15">
                <a:latin typeface="Calibri"/>
                <a:cs typeface="Calibri"/>
              </a:rPr>
              <a:t>rank </a:t>
            </a:r>
            <a:r>
              <a:rPr sz="2000" i="1">
                <a:latin typeface="Calibri"/>
                <a:cs typeface="Calibri"/>
              </a:rPr>
              <a:t>k </a:t>
            </a:r>
            <a:r>
              <a:rPr sz="2000" spc="-10">
                <a:latin typeface="Calibri"/>
                <a:cs typeface="Calibri"/>
              </a:rPr>
              <a:t>approximation to </a:t>
            </a:r>
            <a:r>
              <a:rPr sz="2000" i="1">
                <a:latin typeface="Calibri"/>
                <a:cs typeface="Calibri"/>
              </a:rPr>
              <a:t>X </a:t>
            </a:r>
            <a:r>
              <a:rPr sz="2000">
                <a:latin typeface="Calibri"/>
                <a:cs typeface="Calibri"/>
              </a:rPr>
              <a:t>, in </a:t>
            </a:r>
            <a:r>
              <a:rPr sz="2000" spc="-5">
                <a:latin typeface="Calibri"/>
                <a:cs typeface="Calibri"/>
              </a:rPr>
              <a:t>terms of least squares.  </a:t>
            </a:r>
            <a:r>
              <a:rPr sz="2000">
                <a:latin typeface="Calibri"/>
                <a:cs typeface="Calibri"/>
              </a:rPr>
              <a:t>Classic </a:t>
            </a:r>
            <a:r>
              <a:rPr sz="2000" spc="-5">
                <a:latin typeface="Calibri"/>
                <a:cs typeface="Calibri"/>
              </a:rPr>
              <a:t>linear </a:t>
            </a:r>
            <a:r>
              <a:rPr sz="2000" spc="-10">
                <a:latin typeface="Calibri"/>
                <a:cs typeface="Calibri"/>
              </a:rPr>
              <a:t>algebra </a:t>
            </a:r>
            <a:r>
              <a:rPr sz="2000" spc="-5">
                <a:latin typeface="Calibri"/>
                <a:cs typeface="Calibri"/>
              </a:rPr>
              <a:t>result. Expensive </a:t>
            </a:r>
            <a:r>
              <a:rPr sz="2000" spc="-10">
                <a:latin typeface="Calibri"/>
                <a:cs typeface="Calibri"/>
              </a:rPr>
              <a:t>to compute </a:t>
            </a:r>
            <a:r>
              <a:rPr sz="2000" spc="-15">
                <a:latin typeface="Calibri"/>
                <a:cs typeface="Calibri"/>
              </a:rPr>
              <a:t>for </a:t>
            </a:r>
            <a:r>
              <a:rPr sz="2000" spc="-10">
                <a:latin typeface="Calibri"/>
                <a:cs typeface="Calibri"/>
              </a:rPr>
              <a:t>large</a:t>
            </a:r>
            <a:r>
              <a:rPr sz="2000" spc="45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matrices.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6292596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Calibri"/>
                <a:cs typeface="Calibri"/>
              </a:rPr>
              <a:t>20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55243" y="2614567"/>
            <a:ext cx="8280400" cy="2776855"/>
            <a:chOff x="455243" y="2614567"/>
            <a:chExt cx="8280400" cy="27768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243" y="2614567"/>
              <a:ext cx="8279807" cy="27763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38939" y="2877159"/>
              <a:ext cx="2879725" cy="1870075"/>
            </a:xfrm>
            <a:custGeom>
              <a:avLst/>
              <a:gdLst/>
              <a:ahLst/>
              <a:cxnLst/>
              <a:rect l="l" t="t" r="r" b="b"/>
              <a:pathLst>
                <a:path w="2879725" h="1870075">
                  <a:moveTo>
                    <a:pt x="611911" y="0"/>
                  </a:moveTo>
                  <a:lnTo>
                    <a:pt x="0" y="0"/>
                  </a:lnTo>
                  <a:lnTo>
                    <a:pt x="0" y="1395056"/>
                  </a:lnTo>
                  <a:lnTo>
                    <a:pt x="611911" y="1395056"/>
                  </a:lnTo>
                  <a:lnTo>
                    <a:pt x="611911" y="0"/>
                  </a:lnTo>
                  <a:close/>
                </a:path>
                <a:path w="2879725" h="1870075">
                  <a:moveTo>
                    <a:pt x="2879496" y="1120622"/>
                  </a:moveTo>
                  <a:lnTo>
                    <a:pt x="883018" y="1120622"/>
                  </a:lnTo>
                  <a:lnTo>
                    <a:pt x="883018" y="1869605"/>
                  </a:lnTo>
                  <a:lnTo>
                    <a:pt x="2879496" y="1869605"/>
                  </a:lnTo>
                  <a:lnTo>
                    <a:pt x="2879496" y="1120622"/>
                  </a:lnTo>
                  <a:close/>
                </a:path>
              </a:pathLst>
            </a:custGeom>
            <a:solidFill>
              <a:srgbClr val="CC9900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93009" y="2900042"/>
              <a:ext cx="186055" cy="1372235"/>
            </a:xfrm>
            <a:custGeom>
              <a:avLst/>
              <a:gdLst/>
              <a:ahLst/>
              <a:cxnLst/>
              <a:rect l="l" t="t" r="r" b="b"/>
              <a:pathLst>
                <a:path w="186054" h="1372235">
                  <a:moveTo>
                    <a:pt x="185900" y="0"/>
                  </a:moveTo>
                  <a:lnTo>
                    <a:pt x="0" y="0"/>
                  </a:lnTo>
                  <a:lnTo>
                    <a:pt x="0" y="1372189"/>
                  </a:lnTo>
                  <a:lnTo>
                    <a:pt x="185900" y="1372189"/>
                  </a:lnTo>
                  <a:lnTo>
                    <a:pt x="185900" y="0"/>
                  </a:lnTo>
                  <a:close/>
                </a:path>
              </a:pathLst>
            </a:custGeom>
            <a:solidFill>
              <a:srgbClr val="EF8E1C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93009" y="2900042"/>
              <a:ext cx="186055" cy="1372235"/>
            </a:xfrm>
            <a:custGeom>
              <a:avLst/>
              <a:gdLst/>
              <a:ahLst/>
              <a:cxnLst/>
              <a:rect l="l" t="t" r="r" b="b"/>
              <a:pathLst>
                <a:path w="186054" h="1372235">
                  <a:moveTo>
                    <a:pt x="0" y="0"/>
                  </a:moveTo>
                  <a:lnTo>
                    <a:pt x="185900" y="0"/>
                  </a:lnTo>
                  <a:lnTo>
                    <a:pt x="185900" y="1372190"/>
                  </a:lnTo>
                  <a:lnTo>
                    <a:pt x="0" y="13721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08405" y="3586137"/>
              <a:ext cx="1951989" cy="274955"/>
            </a:xfrm>
            <a:custGeom>
              <a:avLst/>
              <a:gdLst/>
              <a:ahLst/>
              <a:cxnLst/>
              <a:rect l="l" t="t" r="r" b="b"/>
              <a:pathLst>
                <a:path w="1951990" h="274954">
                  <a:moveTo>
                    <a:pt x="1951945" y="0"/>
                  </a:moveTo>
                  <a:lnTo>
                    <a:pt x="0" y="0"/>
                  </a:lnTo>
                  <a:lnTo>
                    <a:pt x="0" y="274438"/>
                  </a:lnTo>
                  <a:lnTo>
                    <a:pt x="1951945" y="274438"/>
                  </a:lnTo>
                  <a:lnTo>
                    <a:pt x="1951945" y="0"/>
                  </a:lnTo>
                  <a:close/>
                </a:path>
              </a:pathLst>
            </a:custGeom>
            <a:solidFill>
              <a:srgbClr val="EF8E1C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08405" y="3586137"/>
              <a:ext cx="1951989" cy="274955"/>
            </a:xfrm>
            <a:custGeom>
              <a:avLst/>
              <a:gdLst/>
              <a:ahLst/>
              <a:cxnLst/>
              <a:rect l="l" t="t" r="r" b="b"/>
              <a:pathLst>
                <a:path w="1951990" h="274954">
                  <a:moveTo>
                    <a:pt x="0" y="0"/>
                  </a:moveTo>
                  <a:lnTo>
                    <a:pt x="1951945" y="0"/>
                  </a:lnTo>
                  <a:lnTo>
                    <a:pt x="1951945" y="274438"/>
                  </a:lnTo>
                  <a:lnTo>
                    <a:pt x="0" y="27443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98762" y="3037260"/>
              <a:ext cx="186055" cy="1372235"/>
            </a:xfrm>
            <a:custGeom>
              <a:avLst/>
              <a:gdLst/>
              <a:ahLst/>
              <a:cxnLst/>
              <a:rect l="l" t="t" r="r" b="b"/>
              <a:pathLst>
                <a:path w="186054" h="1372235">
                  <a:moveTo>
                    <a:pt x="185900" y="0"/>
                  </a:moveTo>
                  <a:lnTo>
                    <a:pt x="0" y="0"/>
                  </a:lnTo>
                  <a:lnTo>
                    <a:pt x="0" y="1372190"/>
                  </a:lnTo>
                  <a:lnTo>
                    <a:pt x="185900" y="1372190"/>
                  </a:lnTo>
                  <a:lnTo>
                    <a:pt x="185900" y="0"/>
                  </a:lnTo>
                  <a:close/>
                </a:path>
              </a:pathLst>
            </a:custGeom>
            <a:solidFill>
              <a:srgbClr val="EF8E1C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98762" y="3037260"/>
              <a:ext cx="186055" cy="1372235"/>
            </a:xfrm>
            <a:custGeom>
              <a:avLst/>
              <a:gdLst/>
              <a:ahLst/>
              <a:cxnLst/>
              <a:rect l="l" t="t" r="r" b="b"/>
              <a:pathLst>
                <a:path w="186054" h="1372235">
                  <a:moveTo>
                    <a:pt x="0" y="0"/>
                  </a:moveTo>
                  <a:lnTo>
                    <a:pt x="185900" y="0"/>
                  </a:lnTo>
                  <a:lnTo>
                    <a:pt x="185900" y="1372190"/>
                  </a:lnTo>
                  <a:lnTo>
                    <a:pt x="0" y="13721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56461" y="3997773"/>
              <a:ext cx="1022985" cy="274955"/>
            </a:xfrm>
            <a:custGeom>
              <a:avLst/>
              <a:gdLst/>
              <a:ahLst/>
              <a:cxnLst/>
              <a:rect l="l" t="t" r="r" b="b"/>
              <a:pathLst>
                <a:path w="1022985" h="274954">
                  <a:moveTo>
                    <a:pt x="1022446" y="0"/>
                  </a:moveTo>
                  <a:lnTo>
                    <a:pt x="0" y="0"/>
                  </a:lnTo>
                  <a:lnTo>
                    <a:pt x="0" y="274436"/>
                  </a:lnTo>
                  <a:lnTo>
                    <a:pt x="1022446" y="274436"/>
                  </a:lnTo>
                  <a:lnTo>
                    <a:pt x="1022446" y="0"/>
                  </a:lnTo>
                  <a:close/>
                </a:path>
              </a:pathLst>
            </a:custGeom>
            <a:solidFill>
              <a:srgbClr val="EF8E1C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56461" y="3997773"/>
              <a:ext cx="1022985" cy="274955"/>
            </a:xfrm>
            <a:custGeom>
              <a:avLst/>
              <a:gdLst/>
              <a:ahLst/>
              <a:cxnLst/>
              <a:rect l="l" t="t" r="r" b="b"/>
              <a:pathLst>
                <a:path w="1022985" h="274954">
                  <a:moveTo>
                    <a:pt x="0" y="0"/>
                  </a:moveTo>
                  <a:lnTo>
                    <a:pt x="1022447" y="0"/>
                  </a:lnTo>
                  <a:lnTo>
                    <a:pt x="1022447" y="274437"/>
                  </a:lnTo>
                  <a:lnTo>
                    <a:pt x="0" y="27443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69232" y="4578116"/>
              <a:ext cx="539750" cy="473709"/>
            </a:xfrm>
            <a:custGeom>
              <a:avLst/>
              <a:gdLst/>
              <a:ahLst/>
              <a:cxnLst/>
              <a:rect l="l" t="t" r="r" b="b"/>
              <a:pathLst>
                <a:path w="539750" h="473710">
                  <a:moveTo>
                    <a:pt x="539645" y="0"/>
                  </a:moveTo>
                  <a:lnTo>
                    <a:pt x="0" y="0"/>
                  </a:lnTo>
                  <a:lnTo>
                    <a:pt x="0" y="473569"/>
                  </a:lnTo>
                  <a:lnTo>
                    <a:pt x="539645" y="473569"/>
                  </a:lnTo>
                  <a:lnTo>
                    <a:pt x="539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48644" y="4586732"/>
            <a:ext cx="389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i="1" baseline="-30864">
                <a:latin typeface="Calibri"/>
                <a:cs typeface="Calibri"/>
              </a:rPr>
              <a:t>X</a:t>
            </a:r>
            <a:r>
              <a:rPr sz="2700" i="1" spc="195" baseline="-30864">
                <a:latin typeface="Calibri"/>
                <a:cs typeface="Calibri"/>
              </a:rPr>
              <a:t> </a:t>
            </a:r>
            <a:r>
              <a:rPr sz="1600" i="1">
                <a:solidFill>
                  <a:srgbClr val="EF8E1C"/>
                </a:solidFill>
                <a:latin typeface="Lucida Sans"/>
                <a:cs typeface="Lucida Sans"/>
              </a:rPr>
              <a:t>k</a:t>
            </a:r>
            <a:endParaRPr sz="160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295149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956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Simple SVD </a:t>
            </a:r>
            <a:r>
              <a:rPr>
                <a:solidFill>
                  <a:srgbClr val="3A87FF"/>
                </a:solidFill>
              </a:rPr>
              <a:t>word </a:t>
            </a:r>
            <a:r>
              <a:rPr spc="-5">
                <a:solidFill>
                  <a:srgbClr val="3A87FF"/>
                </a:solidFill>
              </a:rPr>
              <a:t>vectors </a:t>
            </a:r>
            <a:r>
              <a:rPr>
                <a:solidFill>
                  <a:srgbClr val="3A87FF"/>
                </a:solidFill>
              </a:rPr>
              <a:t>in</a:t>
            </a:r>
            <a:r>
              <a:rPr spc="-3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Python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8471" y="2011357"/>
            <a:ext cx="6950372" cy="42624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2278" y="1014476"/>
            <a:ext cx="404812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Corpus: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>
                <a:latin typeface="Calibri"/>
                <a:cs typeface="Calibri"/>
              </a:rPr>
              <a:t>I </a:t>
            </a:r>
            <a:r>
              <a:rPr sz="1800" spc="-20">
                <a:latin typeface="Calibri"/>
                <a:cs typeface="Calibri"/>
              </a:rPr>
              <a:t>like </a:t>
            </a:r>
            <a:r>
              <a:rPr sz="1800">
                <a:latin typeface="Calibri"/>
                <a:cs typeface="Calibri"/>
              </a:rPr>
              <a:t>deep </a:t>
            </a:r>
            <a:r>
              <a:rPr sz="1800" spc="-5">
                <a:latin typeface="Calibri"/>
                <a:cs typeface="Calibri"/>
              </a:rPr>
              <a:t>learning. </a:t>
            </a:r>
            <a:r>
              <a:rPr sz="1800">
                <a:latin typeface="Calibri"/>
                <a:cs typeface="Calibri"/>
              </a:rPr>
              <a:t>I </a:t>
            </a:r>
            <a:r>
              <a:rPr sz="1800" spc="-20">
                <a:latin typeface="Calibri"/>
                <a:cs typeface="Calibri"/>
              </a:rPr>
              <a:t>like </a:t>
            </a:r>
            <a:r>
              <a:rPr sz="1800" spc="-60">
                <a:latin typeface="Calibri"/>
                <a:cs typeface="Calibri"/>
              </a:rPr>
              <a:t>NLP. </a:t>
            </a:r>
            <a:r>
              <a:rPr sz="1800">
                <a:latin typeface="Calibri"/>
                <a:cs typeface="Calibri"/>
              </a:rPr>
              <a:t>I </a:t>
            </a:r>
            <a:r>
              <a:rPr sz="1800" spc="-5">
                <a:latin typeface="Calibri"/>
                <a:cs typeface="Calibri"/>
              </a:rPr>
              <a:t>enjoy</a:t>
            </a:r>
            <a:r>
              <a:rPr sz="1800" spc="105">
                <a:latin typeface="Calibri"/>
                <a:cs typeface="Calibri"/>
              </a:rPr>
              <a:t> </a:t>
            </a:r>
            <a:r>
              <a:rPr sz="1800" spc="-5">
                <a:latin typeface="Calibri"/>
                <a:cs typeface="Calibri"/>
              </a:rPr>
              <a:t>flying.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44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0727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956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Simple SVD </a:t>
            </a:r>
            <a:r>
              <a:rPr>
                <a:solidFill>
                  <a:srgbClr val="3A87FF"/>
                </a:solidFill>
              </a:rPr>
              <a:t>word </a:t>
            </a:r>
            <a:r>
              <a:rPr spc="-5">
                <a:solidFill>
                  <a:srgbClr val="3A87FF"/>
                </a:solidFill>
              </a:rPr>
              <a:t>vectors </a:t>
            </a:r>
            <a:r>
              <a:rPr>
                <a:solidFill>
                  <a:srgbClr val="3A87FF"/>
                </a:solidFill>
              </a:rPr>
              <a:t>in</a:t>
            </a:r>
            <a:r>
              <a:rPr spc="-3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Python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14476"/>
            <a:ext cx="7157084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Corpus: </a:t>
            </a:r>
            <a:r>
              <a:rPr sz="1800">
                <a:latin typeface="Calibri"/>
                <a:cs typeface="Calibri"/>
              </a:rPr>
              <a:t>I </a:t>
            </a:r>
            <a:r>
              <a:rPr sz="1800" spc="-20">
                <a:latin typeface="Calibri"/>
                <a:cs typeface="Calibri"/>
              </a:rPr>
              <a:t>like </a:t>
            </a:r>
            <a:r>
              <a:rPr sz="1800">
                <a:latin typeface="Calibri"/>
                <a:cs typeface="Calibri"/>
              </a:rPr>
              <a:t>deep </a:t>
            </a:r>
            <a:r>
              <a:rPr sz="1800" spc="-5">
                <a:latin typeface="Calibri"/>
                <a:cs typeface="Calibri"/>
              </a:rPr>
              <a:t>learning. </a:t>
            </a:r>
            <a:r>
              <a:rPr sz="1800">
                <a:latin typeface="Calibri"/>
                <a:cs typeface="Calibri"/>
              </a:rPr>
              <a:t>I </a:t>
            </a:r>
            <a:r>
              <a:rPr sz="1800" spc="-20">
                <a:latin typeface="Calibri"/>
                <a:cs typeface="Calibri"/>
              </a:rPr>
              <a:t>like </a:t>
            </a:r>
            <a:r>
              <a:rPr sz="1800" spc="-60">
                <a:latin typeface="Calibri"/>
                <a:cs typeface="Calibri"/>
              </a:rPr>
              <a:t>NLP. </a:t>
            </a:r>
            <a:r>
              <a:rPr sz="1800">
                <a:latin typeface="Calibri"/>
                <a:cs typeface="Calibri"/>
              </a:rPr>
              <a:t>I </a:t>
            </a:r>
            <a:r>
              <a:rPr sz="1800" spc="-5">
                <a:latin typeface="Calibri"/>
                <a:cs typeface="Calibri"/>
              </a:rPr>
              <a:t>enjoy</a:t>
            </a:r>
            <a:r>
              <a:rPr sz="1800" spc="150">
                <a:latin typeface="Calibri"/>
                <a:cs typeface="Calibri"/>
              </a:rPr>
              <a:t> </a:t>
            </a:r>
            <a:r>
              <a:rPr sz="1800" spc="-5">
                <a:latin typeface="Calibri"/>
                <a:cs typeface="Calibri"/>
              </a:rPr>
              <a:t>flying.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spc="-5">
                <a:latin typeface="Calibri"/>
                <a:cs typeface="Calibri"/>
              </a:rPr>
              <a:t>Printing </a:t>
            </a:r>
            <a:r>
              <a:rPr sz="1800" spc="-15">
                <a:latin typeface="Calibri"/>
                <a:cs typeface="Calibri"/>
              </a:rPr>
              <a:t>first </a:t>
            </a:r>
            <a:r>
              <a:rPr sz="1800" spc="-10">
                <a:latin typeface="Calibri"/>
                <a:cs typeface="Calibri"/>
              </a:rPr>
              <a:t>two </a:t>
            </a:r>
            <a:r>
              <a:rPr sz="1800" spc="-5">
                <a:latin typeface="Calibri"/>
                <a:cs typeface="Calibri"/>
              </a:rPr>
              <a:t>columns </a:t>
            </a:r>
            <a:r>
              <a:rPr sz="1800">
                <a:latin typeface="Calibri"/>
                <a:cs typeface="Calibri"/>
              </a:rPr>
              <a:t>of U </a:t>
            </a:r>
            <a:r>
              <a:rPr sz="1800" spc="-5">
                <a:latin typeface="Calibri"/>
                <a:cs typeface="Calibri"/>
              </a:rPr>
              <a:t>corresponding </a:t>
            </a:r>
            <a:r>
              <a:rPr sz="1800" spc="-10">
                <a:latin typeface="Calibri"/>
                <a:cs typeface="Calibri"/>
              </a:rPr>
              <a:t>to </a:t>
            </a:r>
            <a:r>
              <a:rPr sz="1800" spc="-5">
                <a:latin typeface="Calibri"/>
                <a:cs typeface="Calibri"/>
              </a:rPr>
              <a:t>the </a:t>
            </a:r>
            <a:r>
              <a:rPr sz="1800">
                <a:latin typeface="Calibri"/>
                <a:cs typeface="Calibri"/>
              </a:rPr>
              <a:t>2 </a:t>
            </a:r>
            <a:r>
              <a:rPr sz="1800" spc="-5">
                <a:latin typeface="Calibri"/>
                <a:cs typeface="Calibri"/>
              </a:rPr>
              <a:t>biggest singular</a:t>
            </a:r>
            <a:r>
              <a:rPr sz="1800" spc="90">
                <a:latin typeface="Calibri"/>
                <a:cs typeface="Calibri"/>
              </a:rPr>
              <a:t> </a:t>
            </a:r>
            <a:r>
              <a:rPr sz="1800" spc="-10"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9998" y="1723251"/>
            <a:ext cx="8129270" cy="4522470"/>
            <a:chOff x="709998" y="1723251"/>
            <a:chExt cx="8129270" cy="45224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998" y="1985852"/>
              <a:ext cx="6602140" cy="42597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8199" y="1723251"/>
              <a:ext cx="5461000" cy="7620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45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9939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46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670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Hacks </a:t>
            </a:r>
            <a:r>
              <a:rPr>
                <a:solidFill>
                  <a:srgbClr val="3A87FF"/>
                </a:solidFill>
              </a:rPr>
              <a:t>to X </a:t>
            </a:r>
            <a:r>
              <a:rPr spc="-5">
                <a:solidFill>
                  <a:srgbClr val="3A87FF"/>
                </a:solidFill>
              </a:rPr>
              <a:t>(several used </a:t>
            </a:r>
            <a:r>
              <a:rPr>
                <a:solidFill>
                  <a:srgbClr val="3A87FF"/>
                </a:solidFill>
              </a:rPr>
              <a:t>in </a:t>
            </a:r>
            <a:r>
              <a:rPr spc="-5">
                <a:solidFill>
                  <a:srgbClr val="3A87FF"/>
                </a:solidFill>
              </a:rPr>
              <a:t>Rohde </a:t>
            </a:r>
            <a:r>
              <a:rPr>
                <a:solidFill>
                  <a:srgbClr val="3A87FF"/>
                </a:solidFill>
              </a:rPr>
              <a:t>et </a:t>
            </a:r>
            <a:r>
              <a:rPr spc="-5">
                <a:solidFill>
                  <a:srgbClr val="3A87FF"/>
                </a:solidFill>
              </a:rPr>
              <a:t>al.</a:t>
            </a:r>
            <a:r>
              <a:rPr spc="-15">
                <a:solidFill>
                  <a:srgbClr val="3A87FF"/>
                </a:solidFill>
              </a:rPr>
              <a:t> </a:t>
            </a:r>
            <a:r>
              <a:rPr>
                <a:solidFill>
                  <a:srgbClr val="3A87FF"/>
                </a:solidFill>
              </a:rPr>
              <a:t>2005)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972819"/>
            <a:ext cx="8121650" cy="5267960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800" spc="-5">
                <a:latin typeface="Calibri"/>
                <a:cs typeface="Calibri"/>
              </a:rPr>
              <a:t>Scaling the counts in the cells can help </a:t>
            </a:r>
            <a:r>
              <a:rPr sz="2800" b="1" i="1">
                <a:latin typeface="Calibri"/>
                <a:cs typeface="Calibri"/>
              </a:rPr>
              <a:t>a</a:t>
            </a:r>
            <a:r>
              <a:rPr sz="2800" b="1" i="1" spc="50">
                <a:latin typeface="Calibri"/>
                <a:cs typeface="Calibri"/>
              </a:rPr>
              <a:t> </a:t>
            </a:r>
            <a:r>
              <a:rPr sz="2800" b="1" i="1" spc="-5">
                <a:latin typeface="Calibri"/>
                <a:cs typeface="Calibri"/>
              </a:rPr>
              <a:t>lot</a:t>
            </a:r>
            <a:endParaRPr sz="2800">
              <a:latin typeface="Calibri"/>
              <a:cs typeface="Calibri"/>
            </a:endParaRPr>
          </a:p>
          <a:p>
            <a:pPr marL="469900" marR="5080" indent="-457200">
              <a:lnSpc>
                <a:spcPct val="101400"/>
              </a:lnSpc>
              <a:spcBef>
                <a:spcPts val="178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Problem: function words (</a:t>
            </a:r>
            <a:r>
              <a:rPr sz="2800" i="1" spc="-5">
                <a:latin typeface="Calibri"/>
                <a:cs typeface="Calibri"/>
              </a:rPr>
              <a:t>the, he, has</a:t>
            </a:r>
            <a:r>
              <a:rPr sz="2800" spc="-5">
                <a:latin typeface="Calibri"/>
                <a:cs typeface="Calibri"/>
              </a:rPr>
              <a:t>) are too  frequent </a:t>
            </a:r>
            <a:r>
              <a:rPr sz="2800">
                <a:latin typeface="Wingdings"/>
                <a:cs typeface="Wingdings"/>
              </a:rPr>
              <a:t>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>
                <a:latin typeface="Calibri"/>
                <a:cs typeface="Calibri"/>
              </a:rPr>
              <a:t>syntax has too </a:t>
            </a:r>
            <a:r>
              <a:rPr sz="2800">
                <a:latin typeface="Calibri"/>
                <a:cs typeface="Calibri"/>
              </a:rPr>
              <a:t>much </a:t>
            </a:r>
            <a:r>
              <a:rPr sz="2800" spc="-5">
                <a:latin typeface="Calibri"/>
                <a:cs typeface="Calibri"/>
              </a:rPr>
              <a:t>impact. Some</a:t>
            </a:r>
            <a:r>
              <a:rPr sz="2800" spc="-3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fixes:</a:t>
            </a:r>
            <a:endParaRPr sz="28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43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>
                <a:latin typeface="Calibri"/>
                <a:cs typeface="Calibri"/>
              </a:rPr>
              <a:t>min(X,t), with </a:t>
            </a:r>
            <a:r>
              <a:rPr sz="2400">
                <a:latin typeface="Calibri"/>
                <a:cs typeface="Calibri"/>
              </a:rPr>
              <a:t>t ≈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100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535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>
                <a:latin typeface="Calibri"/>
                <a:cs typeface="Calibri"/>
              </a:rPr>
              <a:t>Ignore </a:t>
            </a:r>
            <a:r>
              <a:rPr sz="2400">
                <a:latin typeface="Calibri"/>
                <a:cs typeface="Calibri"/>
              </a:rPr>
              <a:t>them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all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1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Ramped windows that count closer words</a:t>
            </a:r>
            <a:r>
              <a:rPr sz="2800" spc="2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more</a:t>
            </a:r>
            <a:endParaRPr sz="2800">
              <a:latin typeface="Calibri"/>
              <a:cs typeface="Calibri"/>
            </a:endParaRPr>
          </a:p>
          <a:p>
            <a:pPr marL="469900" marR="114935" indent="-457200">
              <a:lnSpc>
                <a:spcPct val="100699"/>
              </a:lnSpc>
              <a:spcBef>
                <a:spcPts val="173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>
                <a:latin typeface="Calibri"/>
                <a:cs typeface="Calibri"/>
              </a:rPr>
              <a:t>Use </a:t>
            </a:r>
            <a:r>
              <a:rPr sz="2800" spc="-5">
                <a:latin typeface="Calibri"/>
                <a:cs typeface="Calibri"/>
              </a:rPr>
              <a:t>Pearson correlations instead of counts, then set  negative values to</a:t>
            </a:r>
            <a:r>
              <a:rPr sz="2800" spc="5">
                <a:latin typeface="Calibri"/>
                <a:cs typeface="Calibri"/>
              </a:rPr>
              <a:t> </a:t>
            </a:r>
            <a:r>
              <a:rPr sz="2800">
                <a:latin typeface="Calibri"/>
                <a:cs typeface="Calibri"/>
              </a:rPr>
              <a:t>0</a:t>
            </a:r>
          </a:p>
          <a:p>
            <a:pPr marL="469900" indent="-457200">
              <a:lnSpc>
                <a:spcPct val="100000"/>
              </a:lnSpc>
              <a:spcBef>
                <a:spcPts val="17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432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95656"/>
            <a:ext cx="790511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>
                <a:solidFill>
                  <a:srgbClr val="3A87FF"/>
                </a:solidFill>
              </a:rPr>
              <a:t>Interesting syntactic patterns emerge in the</a:t>
            </a:r>
            <a:r>
              <a:rPr sz="2900" spc="-40">
                <a:solidFill>
                  <a:srgbClr val="3A87FF"/>
                </a:solidFill>
              </a:rPr>
              <a:t> </a:t>
            </a:r>
            <a:r>
              <a:rPr sz="2900" spc="-5">
                <a:solidFill>
                  <a:srgbClr val="3A87FF"/>
                </a:solidFill>
              </a:rPr>
              <a:t>vectors</a:t>
            </a:r>
            <a:endParaRPr sz="2900"/>
          </a:p>
        </p:txBody>
      </p:sp>
      <p:grpSp>
        <p:nvGrpSpPr>
          <p:cNvPr id="3" name="object 3"/>
          <p:cNvGrpSpPr/>
          <p:nvPr/>
        </p:nvGrpSpPr>
        <p:grpSpPr>
          <a:xfrm>
            <a:off x="2221586" y="1154797"/>
            <a:ext cx="4297045" cy="4304030"/>
            <a:chOff x="2221586" y="1154797"/>
            <a:chExt cx="4297045" cy="4304030"/>
          </a:xfrm>
        </p:grpSpPr>
        <p:sp>
          <p:nvSpPr>
            <p:cNvPr id="4" name="object 4"/>
            <p:cNvSpPr/>
            <p:nvPr/>
          </p:nvSpPr>
          <p:spPr>
            <a:xfrm>
              <a:off x="2225714" y="1158925"/>
              <a:ext cx="4288790" cy="4295775"/>
            </a:xfrm>
            <a:custGeom>
              <a:avLst/>
              <a:gdLst/>
              <a:ahLst/>
              <a:cxnLst/>
              <a:rect l="l" t="t" r="r" b="b"/>
              <a:pathLst>
                <a:path w="4288790" h="4295775">
                  <a:moveTo>
                    <a:pt x="0" y="4295766"/>
                  </a:moveTo>
                  <a:lnTo>
                    <a:pt x="4288524" y="4295766"/>
                  </a:lnTo>
                  <a:lnTo>
                    <a:pt x="4288524" y="0"/>
                  </a:lnTo>
                  <a:lnTo>
                    <a:pt x="0" y="0"/>
                  </a:lnTo>
                  <a:lnTo>
                    <a:pt x="0" y="4295766"/>
                  </a:lnTo>
                  <a:close/>
                </a:path>
              </a:pathLst>
            </a:custGeom>
            <a:ln w="8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723794" y="246443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25627" y="0"/>
                  </a:moveTo>
                  <a:lnTo>
                    <a:pt x="15654" y="2019"/>
                  </a:lnTo>
                  <a:lnTo>
                    <a:pt x="7508" y="7524"/>
                  </a:lnTo>
                  <a:lnTo>
                    <a:pt x="2014" y="15688"/>
                  </a:lnTo>
                  <a:lnTo>
                    <a:pt x="0" y="25681"/>
                  </a:lnTo>
                  <a:lnTo>
                    <a:pt x="2014" y="35676"/>
                  </a:lnTo>
                  <a:lnTo>
                    <a:pt x="7508" y="43840"/>
                  </a:lnTo>
                  <a:lnTo>
                    <a:pt x="15654" y="49345"/>
                  </a:lnTo>
                  <a:lnTo>
                    <a:pt x="25627" y="51365"/>
                  </a:lnTo>
                  <a:lnTo>
                    <a:pt x="35600" y="49345"/>
                  </a:lnTo>
                  <a:lnTo>
                    <a:pt x="43746" y="43840"/>
                  </a:lnTo>
                  <a:lnTo>
                    <a:pt x="49239" y="35676"/>
                  </a:lnTo>
                  <a:lnTo>
                    <a:pt x="51254" y="25681"/>
                  </a:lnTo>
                  <a:lnTo>
                    <a:pt x="49239" y="15688"/>
                  </a:lnTo>
                  <a:lnTo>
                    <a:pt x="43746" y="7524"/>
                  </a:lnTo>
                  <a:lnTo>
                    <a:pt x="35600" y="2019"/>
                  </a:lnTo>
                  <a:lnTo>
                    <a:pt x="256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87561" y="2405705"/>
            <a:ext cx="293370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>
                <a:latin typeface="Arial"/>
                <a:cs typeface="Arial"/>
              </a:rPr>
              <a:t>TAKE</a:t>
            </a:r>
          </a:p>
        </p:txBody>
      </p:sp>
      <p:sp>
        <p:nvSpPr>
          <p:cNvPr id="7" name="object 7"/>
          <p:cNvSpPr/>
          <p:nvPr/>
        </p:nvSpPr>
        <p:spPr>
          <a:xfrm>
            <a:off x="2805686" y="434844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7" y="0"/>
                </a:moveTo>
                <a:lnTo>
                  <a:pt x="15654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4" y="49347"/>
                </a:lnTo>
                <a:lnTo>
                  <a:pt x="25627" y="51366"/>
                </a:lnTo>
                <a:lnTo>
                  <a:pt x="35600" y="49347"/>
                </a:lnTo>
                <a:lnTo>
                  <a:pt x="43746" y="43841"/>
                </a:lnTo>
                <a:lnTo>
                  <a:pt x="49239" y="35677"/>
                </a:lnTo>
                <a:lnTo>
                  <a:pt x="51254" y="25683"/>
                </a:lnTo>
                <a:lnTo>
                  <a:pt x="49239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69450" y="4290108"/>
            <a:ext cx="34480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">
                <a:latin typeface="Arial"/>
                <a:cs typeface="Arial"/>
              </a:rPr>
              <a:t>SHOW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67041" y="2704931"/>
            <a:ext cx="151130" cy="140335"/>
          </a:xfrm>
          <a:custGeom>
            <a:avLst/>
            <a:gdLst/>
            <a:ahLst/>
            <a:cxnLst/>
            <a:rect l="l" t="t" r="r" b="b"/>
            <a:pathLst>
              <a:path w="151129" h="140335">
                <a:moveTo>
                  <a:pt x="150781" y="114414"/>
                </a:moveTo>
                <a:lnTo>
                  <a:pt x="148766" y="104419"/>
                </a:lnTo>
                <a:lnTo>
                  <a:pt x="143273" y="96255"/>
                </a:lnTo>
                <a:lnTo>
                  <a:pt x="135126" y="90750"/>
                </a:lnTo>
                <a:lnTo>
                  <a:pt x="125153" y="88731"/>
                </a:lnTo>
                <a:lnTo>
                  <a:pt x="115181" y="90750"/>
                </a:lnTo>
                <a:lnTo>
                  <a:pt x="107034" y="96255"/>
                </a:lnTo>
                <a:lnTo>
                  <a:pt x="101540" y="104419"/>
                </a:lnTo>
                <a:lnTo>
                  <a:pt x="99526" y="114414"/>
                </a:lnTo>
                <a:lnTo>
                  <a:pt x="101540" y="124408"/>
                </a:lnTo>
                <a:lnTo>
                  <a:pt x="107034" y="132572"/>
                </a:lnTo>
                <a:lnTo>
                  <a:pt x="115181" y="138077"/>
                </a:lnTo>
                <a:lnTo>
                  <a:pt x="125153" y="140097"/>
                </a:lnTo>
                <a:lnTo>
                  <a:pt x="135126" y="138077"/>
                </a:lnTo>
                <a:lnTo>
                  <a:pt x="143273" y="132572"/>
                </a:lnTo>
                <a:lnTo>
                  <a:pt x="148766" y="124408"/>
                </a:lnTo>
                <a:lnTo>
                  <a:pt x="150781" y="114414"/>
                </a:lnTo>
              </a:path>
              <a:path w="151129" h="1403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31218" y="2646038"/>
            <a:ext cx="415925" cy="2381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11760" marR="5080" indent="-99695">
              <a:lnSpc>
                <a:spcPct val="73100"/>
              </a:lnSpc>
              <a:spcBef>
                <a:spcPts val="365"/>
              </a:spcBef>
            </a:pPr>
            <a:r>
              <a:rPr sz="800">
                <a:latin typeface="Arial"/>
                <a:cs typeface="Arial"/>
              </a:rPr>
              <a:t>TAKING  TOOK</a:t>
            </a:r>
          </a:p>
        </p:txBody>
      </p:sp>
      <p:sp>
        <p:nvSpPr>
          <p:cNvPr id="11" name="object 11"/>
          <p:cNvSpPr/>
          <p:nvPr/>
        </p:nvSpPr>
        <p:spPr>
          <a:xfrm>
            <a:off x="4132394" y="266167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73" y="0"/>
                </a:moveTo>
                <a:lnTo>
                  <a:pt x="0" y="0"/>
                </a:lnTo>
                <a:lnTo>
                  <a:pt x="0" y="51348"/>
                </a:lnTo>
                <a:lnTo>
                  <a:pt x="51273" y="51348"/>
                </a:lnTo>
                <a:lnTo>
                  <a:pt x="51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96588" y="2602722"/>
            <a:ext cx="36766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>
                <a:latin typeface="Arial"/>
                <a:cs typeface="Arial"/>
              </a:rPr>
              <a:t>TAKEN</a:t>
            </a:r>
          </a:p>
        </p:txBody>
      </p:sp>
      <p:sp>
        <p:nvSpPr>
          <p:cNvPr id="13" name="object 13"/>
          <p:cNvSpPr/>
          <p:nvPr/>
        </p:nvSpPr>
        <p:spPr>
          <a:xfrm>
            <a:off x="2750579" y="252603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7" y="0"/>
                </a:moveTo>
                <a:lnTo>
                  <a:pt x="15654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6"/>
                </a:lnTo>
                <a:lnTo>
                  <a:pt x="7508" y="43840"/>
                </a:lnTo>
                <a:lnTo>
                  <a:pt x="15654" y="49345"/>
                </a:lnTo>
                <a:lnTo>
                  <a:pt x="25627" y="51365"/>
                </a:lnTo>
                <a:lnTo>
                  <a:pt x="35600" y="49345"/>
                </a:lnTo>
                <a:lnTo>
                  <a:pt x="43747" y="43840"/>
                </a:lnTo>
                <a:lnTo>
                  <a:pt x="49240" y="35676"/>
                </a:lnTo>
                <a:lnTo>
                  <a:pt x="51255" y="25683"/>
                </a:lnTo>
                <a:lnTo>
                  <a:pt x="49240" y="15688"/>
                </a:lnTo>
                <a:lnTo>
                  <a:pt x="43747" y="7524"/>
                </a:lnTo>
                <a:lnTo>
                  <a:pt x="35600" y="2019"/>
                </a:lnTo>
                <a:lnTo>
                  <a:pt x="25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14584" y="2467075"/>
            <a:ext cx="36766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>
                <a:latin typeface="Arial"/>
                <a:cs typeface="Arial"/>
              </a:rPr>
              <a:t>SPEAK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2527265" y="1264364"/>
            <a:ext cx="3392804" cy="2691765"/>
            <a:chOff x="2527265" y="1264364"/>
            <a:chExt cx="3392804" cy="2691765"/>
          </a:xfrm>
        </p:grpSpPr>
        <p:sp>
          <p:nvSpPr>
            <p:cNvPr id="16" name="object 16"/>
            <p:cNvSpPr/>
            <p:nvPr/>
          </p:nvSpPr>
          <p:spPr>
            <a:xfrm>
              <a:off x="3496627" y="1264373"/>
              <a:ext cx="2423160" cy="2691765"/>
            </a:xfrm>
            <a:custGeom>
              <a:avLst/>
              <a:gdLst/>
              <a:ahLst/>
              <a:cxnLst/>
              <a:rect l="l" t="t" r="r" b="b"/>
              <a:pathLst>
                <a:path w="2423160" h="2691765">
                  <a:moveTo>
                    <a:pt x="51257" y="25679"/>
                  </a:moveTo>
                  <a:lnTo>
                    <a:pt x="49237" y="15684"/>
                  </a:lnTo>
                  <a:lnTo>
                    <a:pt x="43738" y="7518"/>
                  </a:lnTo>
                  <a:lnTo>
                    <a:pt x="35598" y="2019"/>
                  </a:lnTo>
                  <a:lnTo>
                    <a:pt x="25628" y="0"/>
                  </a:lnTo>
                  <a:lnTo>
                    <a:pt x="15646" y="2019"/>
                  </a:lnTo>
                  <a:lnTo>
                    <a:pt x="7505" y="7518"/>
                  </a:lnTo>
                  <a:lnTo>
                    <a:pt x="2006" y="15684"/>
                  </a:lnTo>
                  <a:lnTo>
                    <a:pt x="0" y="25679"/>
                  </a:lnTo>
                  <a:lnTo>
                    <a:pt x="2006" y="35674"/>
                  </a:lnTo>
                  <a:lnTo>
                    <a:pt x="7505" y="43840"/>
                  </a:lnTo>
                  <a:lnTo>
                    <a:pt x="15646" y="49339"/>
                  </a:lnTo>
                  <a:lnTo>
                    <a:pt x="25628" y="51358"/>
                  </a:lnTo>
                  <a:lnTo>
                    <a:pt x="35598" y="49339"/>
                  </a:lnTo>
                  <a:lnTo>
                    <a:pt x="43738" y="43840"/>
                  </a:lnTo>
                  <a:lnTo>
                    <a:pt x="49237" y="35674"/>
                  </a:lnTo>
                  <a:lnTo>
                    <a:pt x="51257" y="25679"/>
                  </a:lnTo>
                  <a:close/>
                </a:path>
                <a:path w="2423160" h="2691765">
                  <a:moveTo>
                    <a:pt x="2422918" y="2665844"/>
                  </a:moveTo>
                  <a:lnTo>
                    <a:pt x="2420912" y="2655849"/>
                  </a:lnTo>
                  <a:lnTo>
                    <a:pt x="2415413" y="2647683"/>
                  </a:lnTo>
                  <a:lnTo>
                    <a:pt x="2407272" y="2642171"/>
                  </a:lnTo>
                  <a:lnTo>
                    <a:pt x="2397290" y="2640152"/>
                  </a:lnTo>
                  <a:lnTo>
                    <a:pt x="2387320" y="2642171"/>
                  </a:lnTo>
                  <a:lnTo>
                    <a:pt x="2379180" y="2647683"/>
                  </a:lnTo>
                  <a:lnTo>
                    <a:pt x="2373680" y="2655849"/>
                  </a:lnTo>
                  <a:lnTo>
                    <a:pt x="2371661" y="2665844"/>
                  </a:lnTo>
                  <a:lnTo>
                    <a:pt x="2373680" y="2675839"/>
                  </a:lnTo>
                  <a:lnTo>
                    <a:pt x="2379180" y="2684005"/>
                  </a:lnTo>
                  <a:lnTo>
                    <a:pt x="2387320" y="2689504"/>
                  </a:lnTo>
                  <a:lnTo>
                    <a:pt x="2397290" y="2691523"/>
                  </a:lnTo>
                  <a:lnTo>
                    <a:pt x="2407272" y="2689504"/>
                  </a:lnTo>
                  <a:lnTo>
                    <a:pt x="2415413" y="2684005"/>
                  </a:lnTo>
                  <a:lnTo>
                    <a:pt x="2420912" y="2675839"/>
                  </a:lnTo>
                  <a:lnTo>
                    <a:pt x="2422918" y="2665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1393" y="2662326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51348"/>
                  </a:moveTo>
                  <a:lnTo>
                    <a:pt x="51273" y="51348"/>
                  </a:lnTo>
                  <a:lnTo>
                    <a:pt x="51273" y="0"/>
                  </a:lnTo>
                  <a:lnTo>
                    <a:pt x="0" y="0"/>
                  </a:lnTo>
                  <a:lnTo>
                    <a:pt x="0" y="51348"/>
                  </a:lnTo>
                  <a:close/>
                </a:path>
              </a:pathLst>
            </a:custGeom>
            <a:ln w="8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95570" y="2603360"/>
            <a:ext cx="549910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>
                <a:latin typeface="Arial"/>
                <a:cs typeface="Arial"/>
              </a:rPr>
              <a:t>SPEAKING</a:t>
            </a:r>
          </a:p>
        </p:txBody>
      </p:sp>
      <p:sp>
        <p:nvSpPr>
          <p:cNvPr id="19" name="object 19"/>
          <p:cNvSpPr/>
          <p:nvPr/>
        </p:nvSpPr>
        <p:spPr>
          <a:xfrm>
            <a:off x="4980247" y="4672360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7" y="0"/>
                </a:moveTo>
                <a:lnTo>
                  <a:pt x="15654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4" y="49347"/>
                </a:lnTo>
                <a:lnTo>
                  <a:pt x="25627" y="51366"/>
                </a:lnTo>
                <a:lnTo>
                  <a:pt x="35600" y="49347"/>
                </a:lnTo>
                <a:lnTo>
                  <a:pt x="43747" y="43841"/>
                </a:lnTo>
                <a:lnTo>
                  <a:pt x="49240" y="35677"/>
                </a:lnTo>
                <a:lnTo>
                  <a:pt x="51255" y="25683"/>
                </a:lnTo>
                <a:lnTo>
                  <a:pt x="49240" y="15688"/>
                </a:lnTo>
                <a:lnTo>
                  <a:pt x="43747" y="7524"/>
                </a:lnTo>
                <a:lnTo>
                  <a:pt x="35600" y="2019"/>
                </a:lnTo>
                <a:lnTo>
                  <a:pt x="25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043893" y="4613344"/>
            <a:ext cx="35623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">
                <a:latin typeface="Arial"/>
                <a:cs typeface="Arial"/>
              </a:rPr>
              <a:t>GROW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33021" y="5367394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97201" y="5308471"/>
            <a:ext cx="538480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">
                <a:latin typeface="Arial"/>
                <a:cs typeface="Arial"/>
              </a:rPr>
              <a:t>GROWING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11666" y="2963582"/>
            <a:ext cx="3677285" cy="867410"/>
          </a:xfrm>
          <a:custGeom>
            <a:avLst/>
            <a:gdLst/>
            <a:ahLst/>
            <a:cxnLst/>
            <a:rect l="l" t="t" r="r" b="b"/>
            <a:pathLst>
              <a:path w="3677285" h="867410">
                <a:moveTo>
                  <a:pt x="51269" y="816000"/>
                </a:moveTo>
                <a:lnTo>
                  <a:pt x="0" y="816000"/>
                </a:lnTo>
                <a:lnTo>
                  <a:pt x="0" y="867346"/>
                </a:lnTo>
                <a:lnTo>
                  <a:pt x="51269" y="867346"/>
                </a:lnTo>
                <a:lnTo>
                  <a:pt x="51269" y="816000"/>
                </a:lnTo>
                <a:close/>
              </a:path>
              <a:path w="3677285" h="867410">
                <a:moveTo>
                  <a:pt x="3676662" y="25692"/>
                </a:moveTo>
                <a:lnTo>
                  <a:pt x="3674656" y="15697"/>
                </a:lnTo>
                <a:lnTo>
                  <a:pt x="3669157" y="7531"/>
                </a:lnTo>
                <a:lnTo>
                  <a:pt x="3661016" y="2032"/>
                </a:lnTo>
                <a:lnTo>
                  <a:pt x="3651046" y="0"/>
                </a:lnTo>
                <a:lnTo>
                  <a:pt x="3641064" y="2032"/>
                </a:lnTo>
                <a:lnTo>
                  <a:pt x="3632924" y="7531"/>
                </a:lnTo>
                <a:lnTo>
                  <a:pt x="3627424" y="15697"/>
                </a:lnTo>
                <a:lnTo>
                  <a:pt x="3625418" y="25692"/>
                </a:lnTo>
                <a:lnTo>
                  <a:pt x="3627424" y="35687"/>
                </a:lnTo>
                <a:lnTo>
                  <a:pt x="3632924" y="43853"/>
                </a:lnTo>
                <a:lnTo>
                  <a:pt x="3641064" y="49352"/>
                </a:lnTo>
                <a:lnTo>
                  <a:pt x="3651046" y="51371"/>
                </a:lnTo>
                <a:lnTo>
                  <a:pt x="3661016" y="49352"/>
                </a:lnTo>
                <a:lnTo>
                  <a:pt x="3669157" y="43853"/>
                </a:lnTo>
                <a:lnTo>
                  <a:pt x="3674656" y="35687"/>
                </a:lnTo>
                <a:lnTo>
                  <a:pt x="3676662" y="25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675903" y="3720691"/>
            <a:ext cx="41846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">
                <a:latin typeface="Arial"/>
                <a:cs typeface="Arial"/>
              </a:rPr>
              <a:t>SHOWN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46403" y="405064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110579" y="3732972"/>
            <a:ext cx="533400" cy="407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">
              <a:lnSpc>
                <a:spcPct val="156700"/>
              </a:lnSpc>
              <a:spcBef>
                <a:spcPts val="95"/>
              </a:spcBef>
            </a:pPr>
            <a:r>
              <a:rPr sz="800">
                <a:latin typeface="Arial"/>
                <a:cs typeface="Arial"/>
              </a:rPr>
              <a:t>SHOWED  SHOWING</a:t>
            </a:r>
          </a:p>
        </p:txBody>
      </p:sp>
      <p:sp>
        <p:nvSpPr>
          <p:cNvPr id="27" name="object 27"/>
          <p:cNvSpPr/>
          <p:nvPr/>
        </p:nvSpPr>
        <p:spPr>
          <a:xfrm>
            <a:off x="3091812" y="3859921"/>
            <a:ext cx="2960370" cy="288290"/>
          </a:xfrm>
          <a:custGeom>
            <a:avLst/>
            <a:gdLst/>
            <a:ahLst/>
            <a:cxnLst/>
            <a:rect l="l" t="t" r="r" b="b"/>
            <a:pathLst>
              <a:path w="2960370" h="288289">
                <a:moveTo>
                  <a:pt x="51255" y="25682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4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2"/>
                </a:lnTo>
                <a:lnTo>
                  <a:pt x="2014" y="35677"/>
                </a:lnTo>
                <a:lnTo>
                  <a:pt x="7508" y="43841"/>
                </a:lnTo>
                <a:lnTo>
                  <a:pt x="15654" y="49346"/>
                </a:lnTo>
                <a:lnTo>
                  <a:pt x="25627" y="51365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2"/>
                </a:lnTo>
              </a:path>
              <a:path w="2960370" h="288289">
                <a:moveTo>
                  <a:pt x="2908476" y="288212"/>
                </a:moveTo>
                <a:lnTo>
                  <a:pt x="2959749" y="288212"/>
                </a:lnTo>
                <a:lnTo>
                  <a:pt x="2959749" y="236863"/>
                </a:lnTo>
                <a:lnTo>
                  <a:pt x="2908476" y="236863"/>
                </a:lnTo>
                <a:lnTo>
                  <a:pt x="2908476" y="288212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064453" y="4037838"/>
            <a:ext cx="407670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>
                <a:latin typeface="Arial"/>
                <a:cs typeface="Arial"/>
              </a:rPr>
              <a:t>EATING</a:t>
            </a:r>
          </a:p>
        </p:txBody>
      </p:sp>
      <p:sp>
        <p:nvSpPr>
          <p:cNvPr id="29" name="object 29"/>
          <p:cNvSpPr/>
          <p:nvPr/>
        </p:nvSpPr>
        <p:spPr>
          <a:xfrm>
            <a:off x="2957880" y="135486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4">
                <a:moveTo>
                  <a:pt x="51273" y="0"/>
                </a:moveTo>
                <a:lnTo>
                  <a:pt x="0" y="0"/>
                </a:lnTo>
                <a:lnTo>
                  <a:pt x="0" y="51348"/>
                </a:lnTo>
                <a:lnTo>
                  <a:pt x="51273" y="51348"/>
                </a:lnTo>
                <a:lnTo>
                  <a:pt x="51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325806" y="2491054"/>
            <a:ext cx="37909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">
                <a:latin typeface="Arial"/>
                <a:cs typeface="Arial"/>
              </a:rPr>
              <a:t>SPOKE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60985" y="2549399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2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4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2"/>
                </a:lnTo>
                <a:lnTo>
                  <a:pt x="2014" y="35677"/>
                </a:lnTo>
                <a:lnTo>
                  <a:pt x="7508" y="43841"/>
                </a:lnTo>
                <a:lnTo>
                  <a:pt x="15654" y="49346"/>
                </a:lnTo>
                <a:lnTo>
                  <a:pt x="25627" y="51365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2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22068" y="1204777"/>
            <a:ext cx="1009015" cy="24002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539115">
              <a:lnSpc>
                <a:spcPct val="74800"/>
              </a:lnSpc>
              <a:spcBef>
                <a:spcPts val="350"/>
              </a:spcBef>
            </a:pPr>
            <a:r>
              <a:rPr sz="800" spc="-5">
                <a:latin typeface="Arial"/>
                <a:cs typeface="Arial"/>
              </a:rPr>
              <a:t>CHOOSE  </a:t>
            </a:r>
            <a:r>
              <a:rPr sz="800" spc="-114">
                <a:latin typeface="Arial"/>
                <a:cs typeface="Arial"/>
              </a:rPr>
              <a:t>CHOS</a:t>
            </a:r>
            <a:r>
              <a:rPr sz="1200" spc="-172" baseline="6944">
                <a:latin typeface="Arial"/>
                <a:cs typeface="Arial"/>
              </a:rPr>
              <a:t>C</a:t>
            </a:r>
            <a:r>
              <a:rPr sz="800" spc="-114">
                <a:latin typeface="Arial"/>
                <a:cs typeface="Arial"/>
              </a:rPr>
              <a:t>E</a:t>
            </a:r>
            <a:r>
              <a:rPr sz="1200" spc="-172" baseline="6944">
                <a:latin typeface="Arial"/>
                <a:cs typeface="Arial"/>
              </a:rPr>
              <a:t>H</a:t>
            </a:r>
            <a:r>
              <a:rPr sz="800" spc="-114">
                <a:latin typeface="Arial"/>
                <a:cs typeface="Arial"/>
              </a:rPr>
              <a:t>N</a:t>
            </a:r>
            <a:r>
              <a:rPr sz="1200" spc="-172" baseline="6944">
                <a:latin typeface="Arial"/>
                <a:cs typeface="Arial"/>
              </a:rPr>
              <a:t>OSE</a:t>
            </a:r>
            <a:endParaRPr sz="1200" baseline="6944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231807" y="1340950"/>
            <a:ext cx="1562735" cy="3320415"/>
            <a:chOff x="3231807" y="1340950"/>
            <a:chExt cx="1562735" cy="3320415"/>
          </a:xfrm>
        </p:grpSpPr>
        <p:sp>
          <p:nvSpPr>
            <p:cNvPr id="34" name="object 34"/>
            <p:cNvSpPr/>
            <p:nvPr/>
          </p:nvSpPr>
          <p:spPr>
            <a:xfrm>
              <a:off x="3235935" y="1345078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4">
                  <a:moveTo>
                    <a:pt x="51255" y="25682"/>
                  </a:moveTo>
                  <a:lnTo>
                    <a:pt x="49240" y="15688"/>
                  </a:lnTo>
                  <a:lnTo>
                    <a:pt x="43746" y="7524"/>
                  </a:lnTo>
                  <a:lnTo>
                    <a:pt x="35600" y="2019"/>
                  </a:lnTo>
                  <a:lnTo>
                    <a:pt x="25627" y="0"/>
                  </a:lnTo>
                  <a:lnTo>
                    <a:pt x="15654" y="2019"/>
                  </a:lnTo>
                  <a:lnTo>
                    <a:pt x="7508" y="7524"/>
                  </a:lnTo>
                  <a:lnTo>
                    <a:pt x="2014" y="15688"/>
                  </a:lnTo>
                  <a:lnTo>
                    <a:pt x="0" y="25682"/>
                  </a:lnTo>
                  <a:lnTo>
                    <a:pt x="2014" y="35677"/>
                  </a:lnTo>
                  <a:lnTo>
                    <a:pt x="7508" y="43841"/>
                  </a:lnTo>
                  <a:lnTo>
                    <a:pt x="15654" y="49346"/>
                  </a:lnTo>
                  <a:lnTo>
                    <a:pt x="25627" y="51365"/>
                  </a:lnTo>
                  <a:lnTo>
                    <a:pt x="35600" y="49346"/>
                  </a:lnTo>
                  <a:lnTo>
                    <a:pt x="43746" y="43841"/>
                  </a:lnTo>
                  <a:lnTo>
                    <a:pt x="49240" y="35677"/>
                  </a:lnTo>
                  <a:lnTo>
                    <a:pt x="51255" y="25682"/>
                  </a:lnTo>
                </a:path>
              </a:pathLst>
            </a:custGeom>
            <a:ln w="8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742957" y="460959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51273" y="0"/>
                  </a:moveTo>
                  <a:lnTo>
                    <a:pt x="0" y="0"/>
                  </a:lnTo>
                  <a:lnTo>
                    <a:pt x="0" y="51348"/>
                  </a:lnTo>
                  <a:lnTo>
                    <a:pt x="51273" y="51348"/>
                  </a:lnTo>
                  <a:lnTo>
                    <a:pt x="512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807182" y="4550655"/>
            <a:ext cx="42989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">
                <a:latin typeface="Arial"/>
                <a:cs typeface="Arial"/>
              </a:rPr>
              <a:t>GROWN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65781" y="4792981"/>
            <a:ext cx="34480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">
                <a:latin typeface="Arial"/>
                <a:cs typeface="Arial"/>
              </a:rPr>
              <a:t>GREW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427752" y="2600287"/>
            <a:ext cx="2129155" cy="2307590"/>
            <a:chOff x="2427752" y="2600287"/>
            <a:chExt cx="2129155" cy="2307590"/>
          </a:xfrm>
        </p:grpSpPr>
        <p:sp>
          <p:nvSpPr>
            <p:cNvPr id="39" name="object 39"/>
            <p:cNvSpPr/>
            <p:nvPr/>
          </p:nvSpPr>
          <p:spPr>
            <a:xfrm>
              <a:off x="4501250" y="485184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51255" y="25682"/>
                  </a:moveTo>
                  <a:lnTo>
                    <a:pt x="49240" y="15688"/>
                  </a:lnTo>
                  <a:lnTo>
                    <a:pt x="43746" y="7524"/>
                  </a:lnTo>
                  <a:lnTo>
                    <a:pt x="35600" y="2019"/>
                  </a:lnTo>
                  <a:lnTo>
                    <a:pt x="25627" y="0"/>
                  </a:lnTo>
                  <a:lnTo>
                    <a:pt x="15654" y="2019"/>
                  </a:lnTo>
                  <a:lnTo>
                    <a:pt x="7508" y="7524"/>
                  </a:lnTo>
                  <a:lnTo>
                    <a:pt x="2014" y="15688"/>
                  </a:lnTo>
                  <a:lnTo>
                    <a:pt x="0" y="25682"/>
                  </a:lnTo>
                  <a:lnTo>
                    <a:pt x="2014" y="35677"/>
                  </a:lnTo>
                  <a:lnTo>
                    <a:pt x="7508" y="43841"/>
                  </a:lnTo>
                  <a:lnTo>
                    <a:pt x="15654" y="49346"/>
                  </a:lnTo>
                  <a:lnTo>
                    <a:pt x="25627" y="51365"/>
                  </a:lnTo>
                  <a:lnTo>
                    <a:pt x="35600" y="49346"/>
                  </a:lnTo>
                  <a:lnTo>
                    <a:pt x="43746" y="43841"/>
                  </a:lnTo>
                  <a:lnTo>
                    <a:pt x="49240" y="35677"/>
                  </a:lnTo>
                  <a:lnTo>
                    <a:pt x="51255" y="25682"/>
                  </a:lnTo>
                </a:path>
              </a:pathLst>
            </a:custGeom>
            <a:ln w="8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27752" y="2600287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51273" y="0"/>
                  </a:moveTo>
                  <a:lnTo>
                    <a:pt x="0" y="0"/>
                  </a:lnTo>
                  <a:lnTo>
                    <a:pt x="0" y="51348"/>
                  </a:lnTo>
                  <a:lnTo>
                    <a:pt x="51273" y="51348"/>
                  </a:lnTo>
                  <a:lnTo>
                    <a:pt x="512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491973" y="2541351"/>
            <a:ext cx="453390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">
                <a:latin typeface="Arial"/>
                <a:cs typeface="Arial"/>
              </a:rPr>
              <a:t>SPOKEN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881881" y="2986399"/>
            <a:ext cx="268605" cy="93980"/>
            <a:chOff x="5881881" y="2986399"/>
            <a:chExt cx="268605" cy="93980"/>
          </a:xfrm>
        </p:grpSpPr>
        <p:sp>
          <p:nvSpPr>
            <p:cNvPr id="43" name="object 43"/>
            <p:cNvSpPr/>
            <p:nvPr/>
          </p:nvSpPr>
          <p:spPr>
            <a:xfrm>
              <a:off x="5881881" y="2986399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51273" y="0"/>
                  </a:moveTo>
                  <a:lnTo>
                    <a:pt x="0" y="0"/>
                  </a:lnTo>
                  <a:lnTo>
                    <a:pt x="0" y="51348"/>
                  </a:lnTo>
                  <a:lnTo>
                    <a:pt x="51273" y="51348"/>
                  </a:lnTo>
                  <a:lnTo>
                    <a:pt x="512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094568" y="3024685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0" y="51348"/>
                  </a:moveTo>
                  <a:lnTo>
                    <a:pt x="51273" y="51348"/>
                  </a:lnTo>
                  <a:lnTo>
                    <a:pt x="51273" y="0"/>
                  </a:lnTo>
                  <a:lnTo>
                    <a:pt x="0" y="0"/>
                  </a:lnTo>
                  <a:lnTo>
                    <a:pt x="0" y="51348"/>
                  </a:lnTo>
                  <a:close/>
                </a:path>
              </a:pathLst>
            </a:custGeom>
            <a:ln w="8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158743" y="2965727"/>
            <a:ext cx="595630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5">
                <a:latin typeface="Arial"/>
                <a:cs typeface="Arial"/>
              </a:rPr>
              <a:t>THROWING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810015" y="181342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7" y="0"/>
                </a:moveTo>
                <a:lnTo>
                  <a:pt x="15654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6"/>
                </a:lnTo>
                <a:lnTo>
                  <a:pt x="7508" y="43840"/>
                </a:lnTo>
                <a:lnTo>
                  <a:pt x="15654" y="49345"/>
                </a:lnTo>
                <a:lnTo>
                  <a:pt x="25627" y="51365"/>
                </a:lnTo>
                <a:lnTo>
                  <a:pt x="35600" y="49345"/>
                </a:lnTo>
                <a:lnTo>
                  <a:pt x="43746" y="43840"/>
                </a:lnTo>
                <a:lnTo>
                  <a:pt x="49239" y="35676"/>
                </a:lnTo>
                <a:lnTo>
                  <a:pt x="51254" y="25683"/>
                </a:lnTo>
                <a:lnTo>
                  <a:pt x="49239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88625" y="3956175"/>
            <a:ext cx="22542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>
                <a:latin typeface="Arial"/>
                <a:cs typeface="Arial"/>
              </a:rPr>
              <a:t>ATE</a:t>
            </a:r>
          </a:p>
        </p:txBody>
      </p:sp>
      <p:sp>
        <p:nvSpPr>
          <p:cNvPr id="48" name="object 48"/>
          <p:cNvSpPr/>
          <p:nvPr/>
        </p:nvSpPr>
        <p:spPr>
          <a:xfrm>
            <a:off x="6224368" y="401497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2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4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2"/>
                </a:lnTo>
                <a:lnTo>
                  <a:pt x="2014" y="35677"/>
                </a:lnTo>
                <a:lnTo>
                  <a:pt x="7508" y="43841"/>
                </a:lnTo>
                <a:lnTo>
                  <a:pt x="15654" y="49346"/>
                </a:lnTo>
                <a:lnTo>
                  <a:pt x="25627" y="51365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2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920719" y="2936868"/>
            <a:ext cx="99758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200" spc="-217" baseline="3472">
                <a:latin typeface="Arial"/>
                <a:cs typeface="Arial"/>
              </a:rPr>
              <a:t>THROW</a:t>
            </a:r>
            <a:r>
              <a:rPr sz="1200" spc="-217" baseline="17361">
                <a:latin typeface="Arial"/>
                <a:cs typeface="Arial"/>
              </a:rPr>
              <a:t>T</a:t>
            </a:r>
            <a:r>
              <a:rPr sz="1200" spc="-217" baseline="3472">
                <a:latin typeface="Arial"/>
                <a:cs typeface="Arial"/>
              </a:rPr>
              <a:t>N</a:t>
            </a:r>
            <a:r>
              <a:rPr sz="1200" spc="-217" baseline="17361">
                <a:latin typeface="Arial"/>
                <a:cs typeface="Arial"/>
              </a:rPr>
              <a:t>HR</a:t>
            </a:r>
            <a:r>
              <a:rPr sz="800" spc="-145">
                <a:latin typeface="Arial"/>
                <a:cs typeface="Arial"/>
              </a:rPr>
              <a:t>T</a:t>
            </a:r>
            <a:r>
              <a:rPr sz="1200" spc="-217" baseline="17361">
                <a:latin typeface="Arial"/>
                <a:cs typeface="Arial"/>
              </a:rPr>
              <a:t>O</a:t>
            </a:r>
            <a:r>
              <a:rPr sz="800" spc="-145">
                <a:latin typeface="Arial"/>
                <a:cs typeface="Arial"/>
              </a:rPr>
              <a:t>H</a:t>
            </a:r>
            <a:r>
              <a:rPr sz="1200" spc="-217" baseline="17361">
                <a:latin typeface="Arial"/>
                <a:cs typeface="Arial"/>
              </a:rPr>
              <a:t>W</a:t>
            </a:r>
            <a:r>
              <a:rPr sz="800" spc="-145">
                <a:latin typeface="Arial"/>
                <a:cs typeface="Arial"/>
              </a:rPr>
              <a:t>REW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609176" y="1190746"/>
            <a:ext cx="2874645" cy="1860550"/>
            <a:chOff x="3609176" y="1190746"/>
            <a:chExt cx="2874645" cy="1860550"/>
          </a:xfrm>
        </p:grpSpPr>
        <p:sp>
          <p:nvSpPr>
            <p:cNvPr id="51" name="object 51"/>
            <p:cNvSpPr/>
            <p:nvPr/>
          </p:nvSpPr>
          <p:spPr>
            <a:xfrm>
              <a:off x="6427835" y="2995444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51255" y="25682"/>
                  </a:moveTo>
                  <a:lnTo>
                    <a:pt x="49240" y="15688"/>
                  </a:lnTo>
                  <a:lnTo>
                    <a:pt x="43746" y="7524"/>
                  </a:lnTo>
                  <a:lnTo>
                    <a:pt x="35600" y="2019"/>
                  </a:lnTo>
                  <a:lnTo>
                    <a:pt x="25627" y="0"/>
                  </a:lnTo>
                  <a:lnTo>
                    <a:pt x="15654" y="2019"/>
                  </a:lnTo>
                  <a:lnTo>
                    <a:pt x="7508" y="7524"/>
                  </a:lnTo>
                  <a:lnTo>
                    <a:pt x="2014" y="15688"/>
                  </a:lnTo>
                  <a:lnTo>
                    <a:pt x="0" y="25682"/>
                  </a:lnTo>
                  <a:lnTo>
                    <a:pt x="2014" y="35677"/>
                  </a:lnTo>
                  <a:lnTo>
                    <a:pt x="7508" y="43841"/>
                  </a:lnTo>
                  <a:lnTo>
                    <a:pt x="15654" y="49346"/>
                  </a:lnTo>
                  <a:lnTo>
                    <a:pt x="25627" y="51365"/>
                  </a:lnTo>
                  <a:lnTo>
                    <a:pt x="35600" y="49346"/>
                  </a:lnTo>
                  <a:lnTo>
                    <a:pt x="43746" y="43841"/>
                  </a:lnTo>
                  <a:lnTo>
                    <a:pt x="49240" y="35677"/>
                  </a:lnTo>
                  <a:lnTo>
                    <a:pt x="51255" y="25682"/>
                  </a:lnTo>
                </a:path>
              </a:pathLst>
            </a:custGeom>
            <a:ln w="8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41777" y="1707613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51273" y="0"/>
                  </a:moveTo>
                  <a:lnTo>
                    <a:pt x="0" y="0"/>
                  </a:lnTo>
                  <a:lnTo>
                    <a:pt x="0" y="51348"/>
                  </a:lnTo>
                  <a:lnTo>
                    <a:pt x="51273" y="51348"/>
                  </a:lnTo>
                  <a:lnTo>
                    <a:pt x="512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13304" y="1194874"/>
              <a:ext cx="2376805" cy="926465"/>
            </a:xfrm>
            <a:custGeom>
              <a:avLst/>
              <a:gdLst/>
              <a:ahLst/>
              <a:cxnLst/>
              <a:rect l="l" t="t" r="r" b="b"/>
              <a:pathLst>
                <a:path w="2376804" h="926464">
                  <a:moveTo>
                    <a:pt x="2325131" y="925967"/>
                  </a:moveTo>
                  <a:lnTo>
                    <a:pt x="2376404" y="925967"/>
                  </a:lnTo>
                  <a:lnTo>
                    <a:pt x="2376404" y="874619"/>
                  </a:lnTo>
                  <a:lnTo>
                    <a:pt x="2325131" y="874619"/>
                  </a:lnTo>
                  <a:lnTo>
                    <a:pt x="2325131" y="925967"/>
                  </a:lnTo>
                  <a:close/>
                </a:path>
                <a:path w="2376804" h="926464">
                  <a:moveTo>
                    <a:pt x="0" y="51348"/>
                  </a:moveTo>
                  <a:lnTo>
                    <a:pt x="51273" y="51348"/>
                  </a:lnTo>
                  <a:lnTo>
                    <a:pt x="51273" y="0"/>
                  </a:lnTo>
                  <a:lnTo>
                    <a:pt x="0" y="0"/>
                  </a:lnTo>
                  <a:lnTo>
                    <a:pt x="0" y="51348"/>
                  </a:lnTo>
                  <a:close/>
                </a:path>
              </a:pathLst>
            </a:custGeom>
            <a:ln w="8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677492" y="1135948"/>
            <a:ext cx="583565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>
                <a:latin typeface="Arial"/>
                <a:cs typeface="Arial"/>
              </a:rPr>
              <a:t>CHOOSING</a:t>
            </a:r>
          </a:p>
        </p:txBody>
      </p:sp>
      <p:sp>
        <p:nvSpPr>
          <p:cNvPr id="55" name="object 55"/>
          <p:cNvSpPr txBox="1"/>
          <p:nvPr/>
        </p:nvSpPr>
        <p:spPr>
          <a:xfrm>
            <a:off x="5874241" y="1648647"/>
            <a:ext cx="668020" cy="51117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indent="231140">
              <a:lnSpc>
                <a:spcPts val="830"/>
              </a:lnSpc>
              <a:spcBef>
                <a:spcPts val="244"/>
              </a:spcBef>
            </a:pPr>
            <a:r>
              <a:rPr sz="800">
                <a:latin typeface="Arial"/>
                <a:cs typeface="Arial"/>
              </a:rPr>
              <a:t>STOLEN  STEAL</a:t>
            </a:r>
          </a:p>
          <a:p>
            <a:pPr marL="273685">
              <a:lnSpc>
                <a:spcPts val="850"/>
              </a:lnSpc>
            </a:pPr>
            <a:r>
              <a:rPr sz="800">
                <a:latin typeface="Arial"/>
                <a:cs typeface="Arial"/>
              </a:rPr>
              <a:t>STOLE</a:t>
            </a:r>
          </a:p>
          <a:p>
            <a:pPr marL="140970">
              <a:lnSpc>
                <a:spcPct val="100000"/>
              </a:lnSpc>
              <a:spcBef>
                <a:spcPts val="200"/>
              </a:spcBef>
            </a:pPr>
            <a:r>
              <a:rPr sz="800">
                <a:latin typeface="Arial"/>
                <a:cs typeface="Arial"/>
              </a:rPr>
              <a:t>STEALING</a:t>
            </a:r>
          </a:p>
        </p:txBody>
      </p:sp>
      <p:grpSp>
        <p:nvGrpSpPr>
          <p:cNvPr id="56" name="object 56"/>
          <p:cNvGrpSpPr/>
          <p:nvPr/>
        </p:nvGrpSpPr>
        <p:grpSpPr>
          <a:xfrm>
            <a:off x="5669619" y="1917745"/>
            <a:ext cx="457834" cy="2019300"/>
            <a:chOff x="5669619" y="1917745"/>
            <a:chExt cx="457834" cy="2019300"/>
          </a:xfrm>
        </p:grpSpPr>
        <p:sp>
          <p:nvSpPr>
            <p:cNvPr id="57" name="object 57"/>
            <p:cNvSpPr/>
            <p:nvPr/>
          </p:nvSpPr>
          <p:spPr>
            <a:xfrm>
              <a:off x="6071767" y="1921750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51255" y="25682"/>
                  </a:moveTo>
                  <a:lnTo>
                    <a:pt x="49240" y="15688"/>
                  </a:lnTo>
                  <a:lnTo>
                    <a:pt x="43746" y="7524"/>
                  </a:lnTo>
                  <a:lnTo>
                    <a:pt x="35600" y="2019"/>
                  </a:lnTo>
                  <a:lnTo>
                    <a:pt x="25627" y="0"/>
                  </a:lnTo>
                  <a:lnTo>
                    <a:pt x="15654" y="2019"/>
                  </a:lnTo>
                  <a:lnTo>
                    <a:pt x="7508" y="7524"/>
                  </a:lnTo>
                  <a:lnTo>
                    <a:pt x="2014" y="15688"/>
                  </a:lnTo>
                  <a:lnTo>
                    <a:pt x="0" y="25682"/>
                  </a:lnTo>
                  <a:lnTo>
                    <a:pt x="2014" y="35677"/>
                  </a:lnTo>
                  <a:lnTo>
                    <a:pt x="7508" y="43841"/>
                  </a:lnTo>
                  <a:lnTo>
                    <a:pt x="15654" y="49346"/>
                  </a:lnTo>
                  <a:lnTo>
                    <a:pt x="25627" y="51365"/>
                  </a:lnTo>
                  <a:lnTo>
                    <a:pt x="35600" y="49346"/>
                  </a:lnTo>
                  <a:lnTo>
                    <a:pt x="43746" y="43841"/>
                  </a:lnTo>
                  <a:lnTo>
                    <a:pt x="49240" y="35677"/>
                  </a:lnTo>
                  <a:lnTo>
                    <a:pt x="51255" y="25682"/>
                  </a:lnTo>
                </a:path>
              </a:pathLst>
            </a:custGeom>
            <a:ln w="8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669619" y="3885426"/>
              <a:ext cx="51435" cy="51435"/>
            </a:xfrm>
            <a:custGeom>
              <a:avLst/>
              <a:gdLst/>
              <a:ahLst/>
              <a:cxnLst/>
              <a:rect l="l" t="t" r="r" b="b"/>
              <a:pathLst>
                <a:path w="51435" h="51435">
                  <a:moveTo>
                    <a:pt x="51273" y="0"/>
                  </a:moveTo>
                  <a:lnTo>
                    <a:pt x="0" y="0"/>
                  </a:lnTo>
                  <a:lnTo>
                    <a:pt x="0" y="51348"/>
                  </a:lnTo>
                  <a:lnTo>
                    <a:pt x="51273" y="51348"/>
                  </a:lnTo>
                  <a:lnTo>
                    <a:pt x="512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708439" y="3826476"/>
            <a:ext cx="474980" cy="149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800" spc="-5">
                <a:latin typeface="Arial"/>
                <a:cs typeface="Arial"/>
              </a:rPr>
              <a:t>EATEN</a:t>
            </a:r>
            <a:r>
              <a:rPr sz="1200" spc="-7" baseline="-10416">
                <a:latin typeface="Arial"/>
                <a:cs typeface="Arial"/>
              </a:rPr>
              <a:t>T</a:t>
            </a:r>
            <a:endParaRPr sz="1200" baseline="-10416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58031" y="5527310"/>
            <a:ext cx="6948170" cy="8534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"/>
              </a:spcBef>
            </a:pPr>
            <a:r>
              <a:rPr sz="1800" spc="-10">
                <a:latin typeface="Calibri"/>
                <a:cs typeface="Calibri"/>
              </a:rPr>
              <a:t>COALS </a:t>
            </a:r>
            <a:r>
              <a:rPr sz="1800" spc="-5">
                <a:latin typeface="Calibri"/>
                <a:cs typeface="Calibri"/>
              </a:rPr>
              <a:t>model</a:t>
            </a:r>
            <a:r>
              <a:rPr sz="1800" spc="5">
                <a:latin typeface="Calibri"/>
                <a:cs typeface="Calibri"/>
              </a:rPr>
              <a:t> </a:t>
            </a:r>
            <a:r>
              <a:rPr sz="1800" spc="-10">
                <a:latin typeface="Calibri"/>
                <a:cs typeface="Calibri"/>
              </a:rPr>
              <a:t>from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2210"/>
              </a:lnSpc>
              <a:spcBef>
                <a:spcPts val="10"/>
              </a:spcBef>
            </a:pPr>
            <a:r>
              <a:rPr sz="1800" spc="-5">
                <a:latin typeface="Calibri"/>
                <a:cs typeface="Calibri"/>
              </a:rPr>
              <a:t>An </a:t>
            </a:r>
            <a:r>
              <a:rPr sz="1800" spc="-10">
                <a:latin typeface="Calibri"/>
                <a:cs typeface="Calibri"/>
              </a:rPr>
              <a:t>Improved </a:t>
            </a:r>
            <a:r>
              <a:rPr sz="1800">
                <a:latin typeface="Calibri"/>
                <a:cs typeface="Calibri"/>
              </a:rPr>
              <a:t>Model of </a:t>
            </a:r>
            <a:r>
              <a:rPr sz="1800" spc="-5">
                <a:latin typeface="Calibri"/>
                <a:cs typeface="Calibri"/>
              </a:rPr>
              <a:t>Semantic Similarity Based </a:t>
            </a:r>
            <a:r>
              <a:rPr sz="1800">
                <a:latin typeface="Calibri"/>
                <a:cs typeface="Calibri"/>
              </a:rPr>
              <a:t>on </a:t>
            </a:r>
            <a:r>
              <a:rPr sz="1800" spc="-10">
                <a:latin typeface="Calibri"/>
                <a:cs typeface="Calibri"/>
              </a:rPr>
              <a:t>Lexical </a:t>
            </a:r>
            <a:r>
              <a:rPr sz="1800" spc="-5">
                <a:latin typeface="Calibri"/>
                <a:cs typeface="Calibri"/>
              </a:rPr>
              <a:t>Co-Occurrence  </a:t>
            </a:r>
            <a:r>
              <a:rPr sz="1800" spc="-10">
                <a:latin typeface="Calibri"/>
                <a:cs typeface="Calibri"/>
              </a:rPr>
              <a:t>Rohde </a:t>
            </a:r>
            <a:r>
              <a:rPr sz="1800" spc="-5">
                <a:latin typeface="Calibri"/>
                <a:cs typeface="Calibri"/>
              </a:rPr>
              <a:t>et al. ms.,</a:t>
            </a:r>
            <a:r>
              <a:rPr sz="1800" spc="25">
                <a:latin typeface="Calibri"/>
                <a:cs typeface="Calibri"/>
              </a:rPr>
              <a:t> </a:t>
            </a:r>
            <a:r>
              <a:rPr sz="1800">
                <a:latin typeface="Calibri"/>
                <a:cs typeface="Calibri"/>
              </a:rPr>
              <a:t>2005</a:t>
            </a:r>
          </a:p>
        </p:txBody>
      </p:sp>
      <p:sp>
        <p:nvSpPr>
          <p:cNvPr id="61" name="object 61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47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449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95656"/>
            <a:ext cx="79355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>
                <a:solidFill>
                  <a:srgbClr val="3A87FF"/>
                </a:solidFill>
              </a:rPr>
              <a:t>Interesting semantic patterns emerge in the</a:t>
            </a:r>
            <a:r>
              <a:rPr sz="2900" spc="-25">
                <a:solidFill>
                  <a:srgbClr val="3A87FF"/>
                </a:solidFill>
              </a:rPr>
              <a:t> </a:t>
            </a:r>
            <a:r>
              <a:rPr sz="2900" spc="-5">
                <a:solidFill>
                  <a:srgbClr val="3A87FF"/>
                </a:solidFill>
              </a:rPr>
              <a:t>vectors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2229573" y="1082414"/>
            <a:ext cx="4265295" cy="4267835"/>
          </a:xfrm>
          <a:custGeom>
            <a:avLst/>
            <a:gdLst/>
            <a:ahLst/>
            <a:cxnLst/>
            <a:rect l="l" t="t" r="r" b="b"/>
            <a:pathLst>
              <a:path w="4265295" h="4267835">
                <a:moveTo>
                  <a:pt x="0" y="4267505"/>
                </a:moveTo>
                <a:lnTo>
                  <a:pt x="4265187" y="4267505"/>
                </a:lnTo>
                <a:lnTo>
                  <a:pt x="4265187" y="0"/>
                </a:lnTo>
                <a:lnTo>
                  <a:pt x="0" y="0"/>
                </a:lnTo>
                <a:lnTo>
                  <a:pt x="0" y="4267505"/>
                </a:lnTo>
                <a:close/>
              </a:path>
            </a:pathLst>
          </a:custGeom>
          <a:ln w="7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56087" y="2026334"/>
            <a:ext cx="412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>
                <a:latin typeface="Arial"/>
                <a:cs typeface="Arial"/>
              </a:rPr>
              <a:t>DRIVE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9744" y="2092343"/>
            <a:ext cx="71182" cy="712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99235" y="4332309"/>
            <a:ext cx="447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>
                <a:latin typeface="Arial"/>
                <a:cs typeface="Arial"/>
              </a:rPr>
              <a:t>LEARN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513530" y="3372468"/>
            <a:ext cx="1984375" cy="1097280"/>
            <a:chOff x="3513530" y="3372468"/>
            <a:chExt cx="1984375" cy="1097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3530" y="4398057"/>
              <a:ext cx="71182" cy="7124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34591" y="3372468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633" y="0"/>
                  </a:moveTo>
                  <a:lnTo>
                    <a:pt x="19324" y="2489"/>
                  </a:lnTo>
                  <a:lnTo>
                    <a:pt x="9268" y="9277"/>
                  </a:lnTo>
                  <a:lnTo>
                    <a:pt x="2487" y="19342"/>
                  </a:lnTo>
                  <a:lnTo>
                    <a:pt x="0" y="31663"/>
                  </a:lnTo>
                  <a:lnTo>
                    <a:pt x="2487" y="43985"/>
                  </a:lnTo>
                  <a:lnTo>
                    <a:pt x="9268" y="54050"/>
                  </a:lnTo>
                  <a:lnTo>
                    <a:pt x="19324" y="60838"/>
                  </a:lnTo>
                  <a:lnTo>
                    <a:pt x="31633" y="63328"/>
                  </a:lnTo>
                  <a:lnTo>
                    <a:pt x="43942" y="60838"/>
                  </a:lnTo>
                  <a:lnTo>
                    <a:pt x="53997" y="54050"/>
                  </a:lnTo>
                  <a:lnTo>
                    <a:pt x="60779" y="43985"/>
                  </a:lnTo>
                  <a:lnTo>
                    <a:pt x="63266" y="31663"/>
                  </a:lnTo>
                  <a:lnTo>
                    <a:pt x="60779" y="19342"/>
                  </a:lnTo>
                  <a:lnTo>
                    <a:pt x="53997" y="9277"/>
                  </a:lnTo>
                  <a:lnTo>
                    <a:pt x="43942" y="2489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39767" y="2947520"/>
            <a:ext cx="447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>
                <a:latin typeface="Arial"/>
                <a:cs typeface="Arial"/>
              </a:rPr>
              <a:t>CLEAN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353461" y="1126611"/>
            <a:ext cx="1207135" cy="1957705"/>
            <a:chOff x="2353461" y="1126611"/>
            <a:chExt cx="1207135" cy="195770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3461" y="3012953"/>
              <a:ext cx="71182" cy="712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97157" y="11266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633" y="0"/>
                  </a:moveTo>
                  <a:lnTo>
                    <a:pt x="19324" y="2489"/>
                  </a:lnTo>
                  <a:lnTo>
                    <a:pt x="9268" y="9277"/>
                  </a:lnTo>
                  <a:lnTo>
                    <a:pt x="2487" y="19343"/>
                  </a:lnTo>
                  <a:lnTo>
                    <a:pt x="0" y="31664"/>
                  </a:lnTo>
                  <a:lnTo>
                    <a:pt x="2487" y="43985"/>
                  </a:lnTo>
                  <a:lnTo>
                    <a:pt x="9268" y="54051"/>
                  </a:lnTo>
                  <a:lnTo>
                    <a:pt x="19324" y="60839"/>
                  </a:lnTo>
                  <a:lnTo>
                    <a:pt x="31633" y="63329"/>
                  </a:lnTo>
                  <a:lnTo>
                    <a:pt x="43942" y="60839"/>
                  </a:lnTo>
                  <a:lnTo>
                    <a:pt x="53997" y="54051"/>
                  </a:lnTo>
                  <a:lnTo>
                    <a:pt x="60779" y="43985"/>
                  </a:lnTo>
                  <a:lnTo>
                    <a:pt x="63266" y="31664"/>
                  </a:lnTo>
                  <a:lnTo>
                    <a:pt x="60779" y="19343"/>
                  </a:lnTo>
                  <a:lnTo>
                    <a:pt x="53997" y="9277"/>
                  </a:lnTo>
                  <a:lnTo>
                    <a:pt x="43942" y="2489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79322" y="1057062"/>
            <a:ext cx="5035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>
                <a:latin typeface="Arial"/>
                <a:cs typeface="Arial"/>
              </a:rPr>
              <a:t>DRIVER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08834" y="221841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3" y="0"/>
                </a:moveTo>
                <a:lnTo>
                  <a:pt x="19324" y="2489"/>
                </a:lnTo>
                <a:lnTo>
                  <a:pt x="9268" y="9277"/>
                </a:lnTo>
                <a:lnTo>
                  <a:pt x="2487" y="19343"/>
                </a:lnTo>
                <a:lnTo>
                  <a:pt x="0" y="31664"/>
                </a:lnTo>
                <a:lnTo>
                  <a:pt x="2487" y="43985"/>
                </a:lnTo>
                <a:lnTo>
                  <a:pt x="9268" y="54050"/>
                </a:lnTo>
                <a:lnTo>
                  <a:pt x="19324" y="60838"/>
                </a:lnTo>
                <a:lnTo>
                  <a:pt x="31633" y="63328"/>
                </a:lnTo>
                <a:lnTo>
                  <a:pt x="43942" y="60838"/>
                </a:lnTo>
                <a:lnTo>
                  <a:pt x="53997" y="54050"/>
                </a:lnTo>
                <a:lnTo>
                  <a:pt x="60779" y="43985"/>
                </a:lnTo>
                <a:lnTo>
                  <a:pt x="63266" y="31664"/>
                </a:lnTo>
                <a:lnTo>
                  <a:pt x="60779" y="19343"/>
                </a:lnTo>
                <a:lnTo>
                  <a:pt x="53997" y="9277"/>
                </a:lnTo>
                <a:lnTo>
                  <a:pt x="43942" y="2489"/>
                </a:lnTo>
                <a:lnTo>
                  <a:pt x="316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93561" y="4280095"/>
            <a:ext cx="45465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TEACH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307639" y="3048039"/>
            <a:ext cx="725170" cy="1369060"/>
            <a:chOff x="4307639" y="3048039"/>
            <a:chExt cx="725170" cy="136906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7639" y="4345383"/>
              <a:ext cx="71182" cy="7124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969369" y="30480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631" y="0"/>
                  </a:moveTo>
                  <a:lnTo>
                    <a:pt x="19323" y="2489"/>
                  </a:lnTo>
                  <a:lnTo>
                    <a:pt x="9268" y="9278"/>
                  </a:lnTo>
                  <a:lnTo>
                    <a:pt x="2487" y="19343"/>
                  </a:lnTo>
                  <a:lnTo>
                    <a:pt x="0" y="31664"/>
                  </a:lnTo>
                  <a:lnTo>
                    <a:pt x="2487" y="43986"/>
                  </a:lnTo>
                  <a:lnTo>
                    <a:pt x="9268" y="54051"/>
                  </a:lnTo>
                  <a:lnTo>
                    <a:pt x="19323" y="60840"/>
                  </a:lnTo>
                  <a:lnTo>
                    <a:pt x="31631" y="63329"/>
                  </a:lnTo>
                  <a:lnTo>
                    <a:pt x="43941" y="60840"/>
                  </a:lnTo>
                  <a:lnTo>
                    <a:pt x="53996" y="54051"/>
                  </a:lnTo>
                  <a:lnTo>
                    <a:pt x="60777" y="43986"/>
                  </a:lnTo>
                  <a:lnTo>
                    <a:pt x="63265" y="31664"/>
                  </a:lnTo>
                  <a:lnTo>
                    <a:pt x="60777" y="19343"/>
                  </a:lnTo>
                  <a:lnTo>
                    <a:pt x="53996" y="9278"/>
                  </a:lnTo>
                  <a:lnTo>
                    <a:pt x="43941" y="2489"/>
                  </a:lnTo>
                  <a:lnTo>
                    <a:pt x="31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051783" y="2977989"/>
            <a:ext cx="6305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TEACHER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8447" y="5172604"/>
            <a:ext cx="440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TREAT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2692" y="5238458"/>
            <a:ext cx="71182" cy="7124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937829" y="5119891"/>
            <a:ext cx="370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PRAY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851795" y="3820202"/>
            <a:ext cx="1348105" cy="1437005"/>
            <a:chOff x="4851795" y="3820202"/>
            <a:chExt cx="1348105" cy="143700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1795" y="5185783"/>
              <a:ext cx="71182" cy="7124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36613" y="382020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633" y="0"/>
                  </a:moveTo>
                  <a:lnTo>
                    <a:pt x="19324" y="2489"/>
                  </a:lnTo>
                  <a:lnTo>
                    <a:pt x="9268" y="9278"/>
                  </a:lnTo>
                  <a:lnTo>
                    <a:pt x="2487" y="19343"/>
                  </a:lnTo>
                  <a:lnTo>
                    <a:pt x="0" y="31664"/>
                  </a:lnTo>
                  <a:lnTo>
                    <a:pt x="2487" y="43986"/>
                  </a:lnTo>
                  <a:lnTo>
                    <a:pt x="9268" y="54051"/>
                  </a:lnTo>
                  <a:lnTo>
                    <a:pt x="19324" y="60840"/>
                  </a:lnTo>
                  <a:lnTo>
                    <a:pt x="31633" y="63329"/>
                  </a:lnTo>
                  <a:lnTo>
                    <a:pt x="43941" y="60840"/>
                  </a:lnTo>
                  <a:lnTo>
                    <a:pt x="53996" y="54051"/>
                  </a:lnTo>
                  <a:lnTo>
                    <a:pt x="60777" y="43986"/>
                  </a:lnTo>
                  <a:lnTo>
                    <a:pt x="63265" y="31664"/>
                  </a:lnTo>
                  <a:lnTo>
                    <a:pt x="60777" y="19343"/>
                  </a:lnTo>
                  <a:lnTo>
                    <a:pt x="53996" y="9278"/>
                  </a:lnTo>
                  <a:lnTo>
                    <a:pt x="43941" y="2489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218752" y="3750396"/>
            <a:ext cx="482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PRIEST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54902" y="4494920"/>
            <a:ext cx="482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MARRY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8721" y="4560870"/>
            <a:ext cx="71182" cy="7124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3185580" y="3647746"/>
            <a:ext cx="3702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SWIM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99732" y="3562814"/>
            <a:ext cx="3350260" cy="222250"/>
            <a:chOff x="3099732" y="3562814"/>
            <a:chExt cx="3350260" cy="222250"/>
          </a:xfrm>
        </p:grpSpPr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9732" y="3713286"/>
              <a:ext cx="71182" cy="7124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86565" y="356281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>
                  <a:moveTo>
                    <a:pt x="31633" y="0"/>
                  </a:moveTo>
                  <a:lnTo>
                    <a:pt x="19324" y="2489"/>
                  </a:lnTo>
                  <a:lnTo>
                    <a:pt x="9268" y="9277"/>
                  </a:lnTo>
                  <a:lnTo>
                    <a:pt x="2487" y="19343"/>
                  </a:lnTo>
                  <a:lnTo>
                    <a:pt x="0" y="31664"/>
                  </a:lnTo>
                  <a:lnTo>
                    <a:pt x="2487" y="43985"/>
                  </a:lnTo>
                  <a:lnTo>
                    <a:pt x="9268" y="54051"/>
                  </a:lnTo>
                  <a:lnTo>
                    <a:pt x="19324" y="60839"/>
                  </a:lnTo>
                  <a:lnTo>
                    <a:pt x="31633" y="63329"/>
                  </a:lnTo>
                  <a:lnTo>
                    <a:pt x="43942" y="60839"/>
                  </a:lnTo>
                  <a:lnTo>
                    <a:pt x="53997" y="54051"/>
                  </a:lnTo>
                  <a:lnTo>
                    <a:pt x="60779" y="43985"/>
                  </a:lnTo>
                  <a:lnTo>
                    <a:pt x="63266" y="31664"/>
                  </a:lnTo>
                  <a:lnTo>
                    <a:pt x="60779" y="19343"/>
                  </a:lnTo>
                  <a:lnTo>
                    <a:pt x="53997" y="9277"/>
                  </a:lnTo>
                  <a:lnTo>
                    <a:pt x="43942" y="2489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516179" y="3264658"/>
            <a:ext cx="1365885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000" spc="-10">
                <a:latin typeface="Arial"/>
                <a:cs typeface="Arial"/>
              </a:rPr>
              <a:t>DOCTOR</a:t>
            </a:r>
            <a:endParaRPr sz="1000">
              <a:latin typeface="Arial"/>
              <a:cs typeface="Arial"/>
            </a:endParaRPr>
          </a:p>
          <a:p>
            <a:pPr marL="965835">
              <a:lnSpc>
                <a:spcPct val="100000"/>
              </a:lnSpc>
              <a:spcBef>
                <a:spcPts val="295"/>
              </a:spcBef>
            </a:pPr>
            <a:r>
              <a:rPr sz="1000" spc="-5">
                <a:latin typeface="Arial"/>
                <a:cs typeface="Arial"/>
              </a:rPr>
              <a:t>BRIDE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581693" y="198975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3" y="0"/>
                </a:moveTo>
                <a:lnTo>
                  <a:pt x="19324" y="2489"/>
                </a:lnTo>
                <a:lnTo>
                  <a:pt x="9268" y="9277"/>
                </a:lnTo>
                <a:lnTo>
                  <a:pt x="2487" y="19343"/>
                </a:lnTo>
                <a:lnTo>
                  <a:pt x="0" y="31664"/>
                </a:lnTo>
                <a:lnTo>
                  <a:pt x="2487" y="43985"/>
                </a:lnTo>
                <a:lnTo>
                  <a:pt x="9268" y="54050"/>
                </a:lnTo>
                <a:lnTo>
                  <a:pt x="19324" y="60838"/>
                </a:lnTo>
                <a:lnTo>
                  <a:pt x="31633" y="63328"/>
                </a:lnTo>
                <a:lnTo>
                  <a:pt x="43942" y="60838"/>
                </a:lnTo>
                <a:lnTo>
                  <a:pt x="53997" y="54050"/>
                </a:lnTo>
                <a:lnTo>
                  <a:pt x="60779" y="43985"/>
                </a:lnTo>
                <a:lnTo>
                  <a:pt x="63266" y="31664"/>
                </a:lnTo>
                <a:lnTo>
                  <a:pt x="60779" y="19343"/>
                </a:lnTo>
                <a:lnTo>
                  <a:pt x="53997" y="9277"/>
                </a:lnTo>
                <a:lnTo>
                  <a:pt x="43942" y="2489"/>
                </a:lnTo>
                <a:lnTo>
                  <a:pt x="316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090798" y="1844515"/>
            <a:ext cx="1139825" cy="48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2770">
              <a:lnSpc>
                <a:spcPct val="149700"/>
              </a:lnSpc>
              <a:spcBef>
                <a:spcPts val="100"/>
              </a:spcBef>
            </a:pPr>
            <a:r>
              <a:rPr sz="1000" spc="-5">
                <a:latin typeface="Arial"/>
                <a:cs typeface="Arial"/>
              </a:rPr>
              <a:t>JANITOR  STUDENT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078387" y="208672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3" y="0"/>
                </a:moveTo>
                <a:lnTo>
                  <a:pt x="19324" y="2489"/>
                </a:lnTo>
                <a:lnTo>
                  <a:pt x="9268" y="9278"/>
                </a:lnTo>
                <a:lnTo>
                  <a:pt x="2487" y="19343"/>
                </a:lnTo>
                <a:lnTo>
                  <a:pt x="0" y="31664"/>
                </a:lnTo>
                <a:lnTo>
                  <a:pt x="2487" y="43986"/>
                </a:lnTo>
                <a:lnTo>
                  <a:pt x="9268" y="54051"/>
                </a:lnTo>
                <a:lnTo>
                  <a:pt x="19324" y="60840"/>
                </a:lnTo>
                <a:lnTo>
                  <a:pt x="31633" y="63329"/>
                </a:lnTo>
                <a:lnTo>
                  <a:pt x="43941" y="60840"/>
                </a:lnTo>
                <a:lnTo>
                  <a:pt x="53996" y="54051"/>
                </a:lnTo>
                <a:lnTo>
                  <a:pt x="60777" y="43986"/>
                </a:lnTo>
                <a:lnTo>
                  <a:pt x="63265" y="31664"/>
                </a:lnTo>
                <a:lnTo>
                  <a:pt x="60777" y="19343"/>
                </a:lnTo>
                <a:lnTo>
                  <a:pt x="53996" y="9278"/>
                </a:lnTo>
                <a:lnTo>
                  <a:pt x="43941" y="2489"/>
                </a:lnTo>
                <a:lnTo>
                  <a:pt x="316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161175" y="2017455"/>
            <a:ext cx="6515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>
                <a:latin typeface="Arial"/>
                <a:cs typeface="Arial"/>
              </a:rPr>
              <a:t>SWIMMER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58031" y="5527310"/>
            <a:ext cx="6948170" cy="8534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"/>
              </a:spcBef>
            </a:pPr>
            <a:r>
              <a:rPr sz="1800" spc="-10">
                <a:latin typeface="Calibri"/>
                <a:cs typeface="Calibri"/>
              </a:rPr>
              <a:t>COALS </a:t>
            </a:r>
            <a:r>
              <a:rPr sz="1800" spc="-5">
                <a:latin typeface="Calibri"/>
                <a:cs typeface="Calibri"/>
              </a:rPr>
              <a:t>model</a:t>
            </a:r>
            <a:r>
              <a:rPr sz="1800" spc="5">
                <a:latin typeface="Calibri"/>
                <a:cs typeface="Calibri"/>
              </a:rPr>
              <a:t> </a:t>
            </a:r>
            <a:r>
              <a:rPr sz="1800" spc="-10">
                <a:latin typeface="Calibri"/>
                <a:cs typeface="Calibri"/>
              </a:rPr>
              <a:t>from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2210"/>
              </a:lnSpc>
              <a:spcBef>
                <a:spcPts val="10"/>
              </a:spcBef>
            </a:pPr>
            <a:r>
              <a:rPr sz="1800" spc="-5">
                <a:latin typeface="Calibri"/>
                <a:cs typeface="Calibri"/>
              </a:rPr>
              <a:t>An </a:t>
            </a:r>
            <a:r>
              <a:rPr sz="1800" spc="-10">
                <a:latin typeface="Calibri"/>
                <a:cs typeface="Calibri"/>
              </a:rPr>
              <a:t>Improved </a:t>
            </a:r>
            <a:r>
              <a:rPr sz="1800">
                <a:latin typeface="Calibri"/>
                <a:cs typeface="Calibri"/>
              </a:rPr>
              <a:t>Model of </a:t>
            </a:r>
            <a:r>
              <a:rPr sz="1800" spc="-5">
                <a:latin typeface="Calibri"/>
                <a:cs typeface="Calibri"/>
              </a:rPr>
              <a:t>Semantic Similarity Based </a:t>
            </a:r>
            <a:r>
              <a:rPr sz="1800">
                <a:latin typeface="Calibri"/>
                <a:cs typeface="Calibri"/>
              </a:rPr>
              <a:t>on </a:t>
            </a:r>
            <a:r>
              <a:rPr sz="1800" spc="-10">
                <a:latin typeface="Calibri"/>
                <a:cs typeface="Calibri"/>
              </a:rPr>
              <a:t>Lexical </a:t>
            </a:r>
            <a:r>
              <a:rPr sz="1800" spc="-5">
                <a:latin typeface="Calibri"/>
                <a:cs typeface="Calibri"/>
              </a:rPr>
              <a:t>Co-Occurrence  </a:t>
            </a:r>
            <a:r>
              <a:rPr sz="1800" spc="-10">
                <a:latin typeface="Calibri"/>
                <a:cs typeface="Calibri"/>
              </a:rPr>
              <a:t>Rohde </a:t>
            </a:r>
            <a:r>
              <a:rPr sz="1800" spc="-5">
                <a:latin typeface="Calibri"/>
                <a:cs typeface="Calibri"/>
              </a:rPr>
              <a:t>et al. ms.,</a:t>
            </a:r>
            <a:r>
              <a:rPr sz="1800" spc="25">
                <a:latin typeface="Calibri"/>
                <a:cs typeface="Calibri"/>
              </a:rPr>
              <a:t> </a:t>
            </a:r>
            <a:r>
              <a:rPr sz="1800">
                <a:latin typeface="Calibri"/>
                <a:cs typeface="Calibri"/>
              </a:rPr>
              <a:t>2005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48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4514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95656"/>
            <a:ext cx="7928609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>
                <a:solidFill>
                  <a:srgbClr val="3A87FF"/>
                </a:solidFill>
              </a:rPr>
              <a:t>4. </a:t>
            </a:r>
            <a:r>
              <a:rPr sz="2900" spc="-5">
                <a:solidFill>
                  <a:srgbClr val="3A87FF"/>
                </a:solidFill>
              </a:rPr>
              <a:t>Towards GloVe: Count based </a:t>
            </a:r>
            <a:r>
              <a:rPr sz="2900">
                <a:solidFill>
                  <a:srgbClr val="3A87FF"/>
                </a:solidFill>
              </a:rPr>
              <a:t>vs. </a:t>
            </a:r>
            <a:r>
              <a:rPr sz="2900" spc="-5">
                <a:solidFill>
                  <a:srgbClr val="3A87FF"/>
                </a:solidFill>
              </a:rPr>
              <a:t>direct</a:t>
            </a:r>
            <a:r>
              <a:rPr sz="2900" spc="-45">
                <a:solidFill>
                  <a:srgbClr val="3A87FF"/>
                </a:solidFill>
              </a:rPr>
              <a:t> </a:t>
            </a:r>
            <a:r>
              <a:rPr sz="2900" spc="-5">
                <a:solidFill>
                  <a:srgbClr val="3A87FF"/>
                </a:solidFill>
              </a:rPr>
              <a:t>prediction</a:t>
            </a:r>
            <a:endParaRPr sz="2900"/>
          </a:p>
        </p:txBody>
      </p:sp>
      <p:grpSp>
        <p:nvGrpSpPr>
          <p:cNvPr id="3" name="object 3"/>
          <p:cNvGrpSpPr/>
          <p:nvPr/>
        </p:nvGrpSpPr>
        <p:grpSpPr>
          <a:xfrm>
            <a:off x="234695" y="1085087"/>
            <a:ext cx="4114800" cy="4700270"/>
            <a:chOff x="234695" y="1085087"/>
            <a:chExt cx="4114800" cy="4700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695" y="1085087"/>
              <a:ext cx="4114800" cy="470001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4799" y="1131888"/>
              <a:ext cx="3972560" cy="4556760"/>
            </a:xfrm>
            <a:custGeom>
              <a:avLst/>
              <a:gdLst/>
              <a:ahLst/>
              <a:cxnLst/>
              <a:rect l="l" t="t" r="r" b="b"/>
              <a:pathLst>
                <a:path w="3972560" h="4556760">
                  <a:moveTo>
                    <a:pt x="0" y="323643"/>
                  </a:moveTo>
                  <a:lnTo>
                    <a:pt x="3509" y="275817"/>
                  </a:lnTo>
                  <a:lnTo>
                    <a:pt x="13702" y="230171"/>
                  </a:lnTo>
                  <a:lnTo>
                    <a:pt x="30080" y="187203"/>
                  </a:lnTo>
                  <a:lnTo>
                    <a:pt x="52141" y="147416"/>
                  </a:lnTo>
                  <a:lnTo>
                    <a:pt x="79384" y="111309"/>
                  </a:lnTo>
                  <a:lnTo>
                    <a:pt x="111309" y="79384"/>
                  </a:lnTo>
                  <a:lnTo>
                    <a:pt x="147416" y="52140"/>
                  </a:lnTo>
                  <a:lnTo>
                    <a:pt x="187203" y="30080"/>
                  </a:lnTo>
                  <a:lnTo>
                    <a:pt x="230171" y="13702"/>
                  </a:lnTo>
                  <a:lnTo>
                    <a:pt x="275818" y="3509"/>
                  </a:lnTo>
                  <a:lnTo>
                    <a:pt x="323643" y="0"/>
                  </a:lnTo>
                  <a:lnTo>
                    <a:pt x="3648435" y="0"/>
                  </a:lnTo>
                  <a:lnTo>
                    <a:pt x="3696260" y="3509"/>
                  </a:lnTo>
                  <a:lnTo>
                    <a:pt x="3741907" y="13702"/>
                  </a:lnTo>
                  <a:lnTo>
                    <a:pt x="3784875" y="30080"/>
                  </a:lnTo>
                  <a:lnTo>
                    <a:pt x="3824662" y="52140"/>
                  </a:lnTo>
                  <a:lnTo>
                    <a:pt x="3860769" y="79384"/>
                  </a:lnTo>
                  <a:lnTo>
                    <a:pt x="3892694" y="111309"/>
                  </a:lnTo>
                  <a:lnTo>
                    <a:pt x="3919938" y="147416"/>
                  </a:lnTo>
                  <a:lnTo>
                    <a:pt x="3941998" y="187203"/>
                  </a:lnTo>
                  <a:lnTo>
                    <a:pt x="3958376" y="230171"/>
                  </a:lnTo>
                  <a:lnTo>
                    <a:pt x="3968569" y="275817"/>
                  </a:lnTo>
                  <a:lnTo>
                    <a:pt x="3972079" y="323643"/>
                  </a:lnTo>
                  <a:lnTo>
                    <a:pt x="3972079" y="4232780"/>
                  </a:lnTo>
                  <a:lnTo>
                    <a:pt x="3968569" y="4280605"/>
                  </a:lnTo>
                  <a:lnTo>
                    <a:pt x="3958376" y="4326252"/>
                  </a:lnTo>
                  <a:lnTo>
                    <a:pt x="3941998" y="4369220"/>
                  </a:lnTo>
                  <a:lnTo>
                    <a:pt x="3919938" y="4409007"/>
                  </a:lnTo>
                  <a:lnTo>
                    <a:pt x="3892694" y="4445114"/>
                  </a:lnTo>
                  <a:lnTo>
                    <a:pt x="3860769" y="4477039"/>
                  </a:lnTo>
                  <a:lnTo>
                    <a:pt x="3824662" y="4504283"/>
                  </a:lnTo>
                  <a:lnTo>
                    <a:pt x="3784875" y="4526343"/>
                  </a:lnTo>
                  <a:lnTo>
                    <a:pt x="3741907" y="4542721"/>
                  </a:lnTo>
                  <a:lnTo>
                    <a:pt x="3696260" y="4552914"/>
                  </a:lnTo>
                  <a:lnTo>
                    <a:pt x="3648435" y="4556424"/>
                  </a:lnTo>
                  <a:lnTo>
                    <a:pt x="323643" y="4556424"/>
                  </a:lnTo>
                  <a:lnTo>
                    <a:pt x="275818" y="4552914"/>
                  </a:lnTo>
                  <a:lnTo>
                    <a:pt x="230171" y="4542721"/>
                  </a:lnTo>
                  <a:lnTo>
                    <a:pt x="187203" y="4526343"/>
                  </a:lnTo>
                  <a:lnTo>
                    <a:pt x="147416" y="4504283"/>
                  </a:lnTo>
                  <a:lnTo>
                    <a:pt x="111309" y="4477039"/>
                  </a:lnTo>
                  <a:lnTo>
                    <a:pt x="79384" y="4445114"/>
                  </a:lnTo>
                  <a:lnTo>
                    <a:pt x="52141" y="4409007"/>
                  </a:lnTo>
                  <a:lnTo>
                    <a:pt x="30080" y="4369220"/>
                  </a:lnTo>
                  <a:lnTo>
                    <a:pt x="13702" y="4326252"/>
                  </a:lnTo>
                  <a:lnTo>
                    <a:pt x="3509" y="4280605"/>
                  </a:lnTo>
                  <a:lnTo>
                    <a:pt x="0" y="4232780"/>
                  </a:lnTo>
                  <a:lnTo>
                    <a:pt x="0" y="323643"/>
                  </a:lnTo>
                  <a:close/>
                </a:path>
              </a:pathLst>
            </a:custGeom>
            <a:ln w="63500">
              <a:solidFill>
                <a:srgbClr val="51A7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1149" y="2781301"/>
              <a:ext cx="3961765" cy="0"/>
            </a:xfrm>
            <a:custGeom>
              <a:avLst/>
              <a:gdLst/>
              <a:ahLst/>
              <a:cxnLst/>
              <a:rect l="l" t="t" r="r" b="b"/>
              <a:pathLst>
                <a:path w="3961765">
                  <a:moveTo>
                    <a:pt x="0" y="1"/>
                  </a:moveTo>
                  <a:lnTo>
                    <a:pt x="3961769" y="0"/>
                  </a:lnTo>
                </a:path>
              </a:pathLst>
            </a:custGeom>
            <a:ln w="25400">
              <a:solidFill>
                <a:srgbClr val="51A7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/>
              <a:t>LSA, HAL </a:t>
            </a:r>
            <a:r>
              <a:rPr spc="-5"/>
              <a:t>(Lund </a:t>
            </a:r>
            <a:r>
              <a:t>&amp;</a:t>
            </a:r>
            <a:r>
              <a:rPr spc="-80"/>
              <a:t> </a:t>
            </a:r>
            <a:r>
              <a:rPr spc="-5"/>
              <a:t>Burgess)</a:t>
            </a:r>
            <a:r>
              <a:rPr sz="2000" spc="-5"/>
              <a:t>,</a:t>
            </a:r>
            <a:endParaRPr sz="2000"/>
          </a:p>
          <a:p>
            <a:pPr marL="355600" marR="5080" indent="-342900">
              <a:lnSpc>
                <a:spcPct val="101899"/>
              </a:lnSpc>
              <a:spcBef>
                <a:spcPts val="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/>
              <a:t>COALS, Hellinger-PCA</a:t>
            </a:r>
            <a:r>
              <a:rPr sz="1800" spc="-140"/>
              <a:t> </a:t>
            </a:r>
            <a:r>
              <a:rPr spc="-5"/>
              <a:t>(Rohde  et al, Lebret </a:t>
            </a:r>
            <a:r>
              <a:t>&amp;</a:t>
            </a:r>
            <a:r>
              <a:rPr spc="-10"/>
              <a:t> </a:t>
            </a:r>
            <a:r>
              <a:rPr spc="-5"/>
              <a:t>Collobert)</a:t>
            </a:r>
            <a:endParaRPr sz="1800"/>
          </a:p>
          <a:p>
            <a:pPr>
              <a:lnSpc>
                <a:spcPct val="100000"/>
              </a:lnSpc>
              <a:buChar char="•"/>
            </a:pPr>
            <a:endParaRPr sz="1800"/>
          </a:p>
          <a:p>
            <a:pPr>
              <a:lnSpc>
                <a:spcPct val="100000"/>
              </a:lnSpc>
              <a:buChar char="•"/>
            </a:pPr>
            <a:endParaRPr sz="1800"/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000"/>
          </a:p>
          <a:p>
            <a:pPr marL="177800" indent="-165100">
              <a:lnSpc>
                <a:spcPct val="100000"/>
              </a:lnSpc>
              <a:buChar char="•"/>
              <a:tabLst>
                <a:tab pos="177800" algn="l"/>
              </a:tabLst>
            </a:pPr>
            <a:r>
              <a:rPr sz="2000"/>
              <a:t>Fast</a:t>
            </a:r>
            <a:r>
              <a:rPr sz="2000" spc="-20"/>
              <a:t> </a:t>
            </a:r>
            <a:r>
              <a:rPr sz="2000" spc="-5"/>
              <a:t>training</a:t>
            </a:r>
            <a:endParaRPr sz="2000"/>
          </a:p>
          <a:p>
            <a:pPr marL="177800" indent="-165100">
              <a:lnSpc>
                <a:spcPct val="100000"/>
              </a:lnSpc>
              <a:spcBef>
                <a:spcPts val="890"/>
              </a:spcBef>
              <a:buChar char="•"/>
              <a:tabLst>
                <a:tab pos="177800" algn="l"/>
              </a:tabLst>
            </a:pPr>
            <a:r>
              <a:rPr sz="2000" spc="-5"/>
              <a:t>Efficient </a:t>
            </a:r>
            <a:r>
              <a:rPr sz="2000"/>
              <a:t>usage of</a:t>
            </a:r>
            <a:r>
              <a:rPr sz="2000" spc="-75"/>
              <a:t> </a:t>
            </a:r>
            <a:r>
              <a:rPr sz="2000" spc="-5"/>
              <a:t>statistics</a:t>
            </a:r>
            <a:endParaRPr sz="2000"/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2350"/>
          </a:p>
          <a:p>
            <a:pPr marL="165100" marR="90170" indent="-152400">
              <a:lnSpc>
                <a:spcPts val="2090"/>
              </a:lnSpc>
              <a:buChar char="•"/>
              <a:tabLst>
                <a:tab pos="165100" algn="l"/>
              </a:tabLst>
            </a:pPr>
            <a:r>
              <a:rPr sz="1800" spc="-5">
                <a:solidFill>
                  <a:srgbClr val="861001"/>
                </a:solidFill>
              </a:rPr>
              <a:t>Primarily used to capture word  similarity</a:t>
            </a:r>
            <a:endParaRPr sz="1800"/>
          </a:p>
          <a:p>
            <a:pPr marL="165100" marR="306070" indent="-152400">
              <a:lnSpc>
                <a:spcPts val="2110"/>
              </a:lnSpc>
              <a:spcBef>
                <a:spcPts val="1275"/>
              </a:spcBef>
              <a:buChar char="•"/>
              <a:tabLst>
                <a:tab pos="165100" algn="l"/>
              </a:tabLst>
            </a:pPr>
            <a:r>
              <a:rPr sz="1800" spc="-5">
                <a:solidFill>
                  <a:srgbClr val="861001"/>
                </a:solidFill>
              </a:rPr>
              <a:t>Disproportionate importance  given to large</a:t>
            </a:r>
            <a:r>
              <a:rPr sz="1800" spc="-20">
                <a:solidFill>
                  <a:srgbClr val="861001"/>
                </a:solidFill>
              </a:rPr>
              <a:t> </a:t>
            </a:r>
            <a:r>
              <a:rPr sz="1800" spc="-5">
                <a:solidFill>
                  <a:srgbClr val="861001"/>
                </a:solidFill>
              </a:rPr>
              <a:t>counts</a:t>
            </a:r>
            <a:endParaRPr sz="1800"/>
          </a:p>
        </p:txBody>
      </p:sp>
      <p:grpSp>
        <p:nvGrpSpPr>
          <p:cNvPr id="8" name="object 8"/>
          <p:cNvGrpSpPr/>
          <p:nvPr/>
        </p:nvGrpSpPr>
        <p:grpSpPr>
          <a:xfrm>
            <a:off x="4578096" y="1078991"/>
            <a:ext cx="4239895" cy="4822190"/>
            <a:chOff x="4578096" y="1078991"/>
            <a:chExt cx="4239895" cy="482219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8096" y="1078991"/>
              <a:ext cx="4239767" cy="48219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50174" y="1126218"/>
              <a:ext cx="4095750" cy="4678045"/>
            </a:xfrm>
            <a:custGeom>
              <a:avLst/>
              <a:gdLst/>
              <a:ahLst/>
              <a:cxnLst/>
              <a:rect l="l" t="t" r="r" b="b"/>
              <a:pathLst>
                <a:path w="4095750" h="4678045">
                  <a:moveTo>
                    <a:pt x="0" y="333703"/>
                  </a:moveTo>
                  <a:lnTo>
                    <a:pt x="3618" y="284391"/>
                  </a:lnTo>
                  <a:lnTo>
                    <a:pt x="14128" y="237325"/>
                  </a:lnTo>
                  <a:lnTo>
                    <a:pt x="31015" y="193022"/>
                  </a:lnTo>
                  <a:lnTo>
                    <a:pt x="53761" y="151998"/>
                  </a:lnTo>
                  <a:lnTo>
                    <a:pt x="81851" y="114769"/>
                  </a:lnTo>
                  <a:lnTo>
                    <a:pt x="114769" y="81851"/>
                  </a:lnTo>
                  <a:lnTo>
                    <a:pt x="151998" y="53761"/>
                  </a:lnTo>
                  <a:lnTo>
                    <a:pt x="193022" y="31015"/>
                  </a:lnTo>
                  <a:lnTo>
                    <a:pt x="237325" y="14128"/>
                  </a:lnTo>
                  <a:lnTo>
                    <a:pt x="284391" y="3618"/>
                  </a:lnTo>
                  <a:lnTo>
                    <a:pt x="333703" y="0"/>
                  </a:lnTo>
                  <a:lnTo>
                    <a:pt x="3761830" y="0"/>
                  </a:lnTo>
                  <a:lnTo>
                    <a:pt x="3811142" y="3618"/>
                  </a:lnTo>
                  <a:lnTo>
                    <a:pt x="3858208" y="14128"/>
                  </a:lnTo>
                  <a:lnTo>
                    <a:pt x="3902511" y="31015"/>
                  </a:lnTo>
                  <a:lnTo>
                    <a:pt x="3943535" y="53761"/>
                  </a:lnTo>
                  <a:lnTo>
                    <a:pt x="3980764" y="81851"/>
                  </a:lnTo>
                  <a:lnTo>
                    <a:pt x="4013682" y="114769"/>
                  </a:lnTo>
                  <a:lnTo>
                    <a:pt x="4041772" y="151998"/>
                  </a:lnTo>
                  <a:lnTo>
                    <a:pt x="4064518" y="193022"/>
                  </a:lnTo>
                  <a:lnTo>
                    <a:pt x="4081405" y="237325"/>
                  </a:lnTo>
                  <a:lnTo>
                    <a:pt x="4091915" y="284391"/>
                  </a:lnTo>
                  <a:lnTo>
                    <a:pt x="4095534" y="333703"/>
                  </a:lnTo>
                  <a:lnTo>
                    <a:pt x="4095534" y="4343966"/>
                  </a:lnTo>
                  <a:lnTo>
                    <a:pt x="4091915" y="4393278"/>
                  </a:lnTo>
                  <a:lnTo>
                    <a:pt x="4081405" y="4440343"/>
                  </a:lnTo>
                  <a:lnTo>
                    <a:pt x="4064518" y="4484646"/>
                  </a:lnTo>
                  <a:lnTo>
                    <a:pt x="4041772" y="4525670"/>
                  </a:lnTo>
                  <a:lnTo>
                    <a:pt x="4013682" y="4562899"/>
                  </a:lnTo>
                  <a:lnTo>
                    <a:pt x="3980764" y="4595817"/>
                  </a:lnTo>
                  <a:lnTo>
                    <a:pt x="3943535" y="4623907"/>
                  </a:lnTo>
                  <a:lnTo>
                    <a:pt x="3902511" y="4646653"/>
                  </a:lnTo>
                  <a:lnTo>
                    <a:pt x="3858208" y="4663540"/>
                  </a:lnTo>
                  <a:lnTo>
                    <a:pt x="3811142" y="4674050"/>
                  </a:lnTo>
                  <a:lnTo>
                    <a:pt x="3761830" y="4677669"/>
                  </a:lnTo>
                  <a:lnTo>
                    <a:pt x="333703" y="4677669"/>
                  </a:lnTo>
                  <a:lnTo>
                    <a:pt x="284391" y="4674050"/>
                  </a:lnTo>
                  <a:lnTo>
                    <a:pt x="237325" y="4663540"/>
                  </a:lnTo>
                  <a:lnTo>
                    <a:pt x="193022" y="4646653"/>
                  </a:lnTo>
                  <a:lnTo>
                    <a:pt x="151998" y="4623907"/>
                  </a:lnTo>
                  <a:lnTo>
                    <a:pt x="114769" y="4595817"/>
                  </a:lnTo>
                  <a:lnTo>
                    <a:pt x="81851" y="4562899"/>
                  </a:lnTo>
                  <a:lnTo>
                    <a:pt x="53761" y="4525670"/>
                  </a:lnTo>
                  <a:lnTo>
                    <a:pt x="31015" y="4484646"/>
                  </a:lnTo>
                  <a:lnTo>
                    <a:pt x="14128" y="4440343"/>
                  </a:lnTo>
                  <a:lnTo>
                    <a:pt x="3618" y="4393278"/>
                  </a:lnTo>
                  <a:lnTo>
                    <a:pt x="0" y="4343966"/>
                  </a:lnTo>
                  <a:lnTo>
                    <a:pt x="0" y="333703"/>
                  </a:lnTo>
                  <a:close/>
                </a:path>
              </a:pathLst>
            </a:custGeom>
            <a:ln w="63500">
              <a:solidFill>
                <a:srgbClr val="773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56523" y="2772454"/>
              <a:ext cx="4089400" cy="8890"/>
            </a:xfrm>
            <a:custGeom>
              <a:avLst/>
              <a:gdLst/>
              <a:ahLst/>
              <a:cxnLst/>
              <a:rect l="l" t="t" r="r" b="b"/>
              <a:pathLst>
                <a:path w="4089400" h="8889">
                  <a:moveTo>
                    <a:pt x="0" y="0"/>
                  </a:moveTo>
                  <a:lnTo>
                    <a:pt x="4089185" y="8847"/>
                  </a:lnTo>
                </a:path>
              </a:pathLst>
            </a:custGeom>
            <a:ln w="25400">
              <a:solidFill>
                <a:srgbClr val="773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/>
              <a:t>Skip-gram/CBOW </a:t>
            </a:r>
            <a:r>
              <a:rPr spc="-5"/>
              <a:t>(Mikolov et</a:t>
            </a:r>
            <a:r>
              <a:rPr spc="-30"/>
              <a:t> </a:t>
            </a:r>
            <a:r>
              <a:rPr spc="-5"/>
              <a:t>al)</a:t>
            </a:r>
            <a:endParaRPr sz="2000"/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/>
              <a:t>NNLM, </a:t>
            </a:r>
            <a:r>
              <a:rPr sz="2000" spc="-5"/>
              <a:t>HLBL, </a:t>
            </a:r>
            <a:r>
              <a:rPr sz="2000"/>
              <a:t>RNN </a:t>
            </a:r>
            <a:r>
              <a:rPr spc="-5"/>
              <a:t>(Bengio</a:t>
            </a:r>
            <a:r>
              <a:rPr spc="-70"/>
              <a:t> </a:t>
            </a:r>
            <a:r>
              <a:rPr spc="-5"/>
              <a:t>et</a:t>
            </a:r>
            <a:endParaRPr sz="2000"/>
          </a:p>
          <a:p>
            <a:pPr marL="355600" marR="5080">
              <a:lnSpc>
                <a:spcPct val="101400"/>
              </a:lnSpc>
              <a:spcBef>
                <a:spcPts val="70"/>
              </a:spcBef>
            </a:pPr>
            <a:r>
              <a:rPr spc="-5"/>
              <a:t>al; Collobert </a:t>
            </a:r>
            <a:r>
              <a:t>&amp; </a:t>
            </a:r>
            <a:r>
              <a:rPr spc="-10"/>
              <a:t>Weston; </a:t>
            </a:r>
            <a:r>
              <a:rPr spc="-5"/>
              <a:t>Huang et al; Mnih  </a:t>
            </a:r>
            <a:r>
              <a:t>&amp;</a:t>
            </a:r>
            <a:r>
              <a:rPr spc="-5"/>
              <a:t> Hinton)</a:t>
            </a:r>
          </a:p>
          <a:p>
            <a:pPr>
              <a:lnSpc>
                <a:spcPct val="100000"/>
              </a:lnSpc>
            </a:pPr>
            <a:endParaRPr spc="-5"/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/>
          </a:p>
          <a:p>
            <a:pPr marL="177800" indent="-165100">
              <a:lnSpc>
                <a:spcPct val="100000"/>
              </a:lnSpc>
              <a:spcBef>
                <a:spcPts val="5"/>
              </a:spcBef>
              <a:buChar char="•"/>
              <a:tabLst>
                <a:tab pos="177800" algn="l"/>
              </a:tabLst>
            </a:pPr>
            <a:r>
              <a:rPr sz="2000">
                <a:solidFill>
                  <a:srgbClr val="861001"/>
                </a:solidFill>
              </a:rPr>
              <a:t>Scales with </a:t>
            </a:r>
            <a:r>
              <a:rPr sz="2000" spc="-5">
                <a:solidFill>
                  <a:srgbClr val="861001"/>
                </a:solidFill>
              </a:rPr>
              <a:t>corpus</a:t>
            </a:r>
            <a:r>
              <a:rPr sz="2000" spc="-45">
                <a:solidFill>
                  <a:srgbClr val="861001"/>
                </a:solidFill>
              </a:rPr>
              <a:t> </a:t>
            </a:r>
            <a:r>
              <a:rPr sz="2000">
                <a:solidFill>
                  <a:srgbClr val="861001"/>
                </a:solidFill>
              </a:rPr>
              <a:t>size</a:t>
            </a:r>
            <a:endParaRPr sz="2000"/>
          </a:p>
          <a:p>
            <a:pPr marL="177800" indent="-165100">
              <a:lnSpc>
                <a:spcPct val="100000"/>
              </a:lnSpc>
              <a:spcBef>
                <a:spcPts val="1680"/>
              </a:spcBef>
              <a:buChar char="•"/>
              <a:tabLst>
                <a:tab pos="177800" algn="l"/>
              </a:tabLst>
            </a:pPr>
            <a:r>
              <a:rPr sz="2000" spc="-5">
                <a:solidFill>
                  <a:srgbClr val="861001"/>
                </a:solidFill>
              </a:rPr>
              <a:t>Inefficient </a:t>
            </a:r>
            <a:r>
              <a:rPr sz="2000">
                <a:solidFill>
                  <a:srgbClr val="861001"/>
                </a:solidFill>
              </a:rPr>
              <a:t>usage of</a:t>
            </a:r>
            <a:r>
              <a:rPr sz="2000" spc="-65">
                <a:solidFill>
                  <a:srgbClr val="861001"/>
                </a:solidFill>
              </a:rPr>
              <a:t> </a:t>
            </a:r>
            <a:r>
              <a:rPr sz="2000" spc="-5">
                <a:solidFill>
                  <a:srgbClr val="861001"/>
                </a:solidFill>
              </a:rPr>
              <a:t>statistics</a:t>
            </a:r>
            <a:endParaRPr sz="2000"/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800"/>
          </a:p>
          <a:p>
            <a:pPr marL="165100" marR="142875" indent="-152400">
              <a:lnSpc>
                <a:spcPts val="2090"/>
              </a:lnSpc>
              <a:buChar char="•"/>
              <a:tabLst>
                <a:tab pos="165100" algn="l"/>
              </a:tabLst>
            </a:pPr>
            <a:r>
              <a:rPr sz="1800" spc="-5"/>
              <a:t>Generate improved performance  on other tasks</a:t>
            </a:r>
            <a:endParaRPr sz="1800"/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150"/>
          </a:p>
          <a:p>
            <a:pPr marL="165100" marR="397510" indent="-152400">
              <a:lnSpc>
                <a:spcPts val="2110"/>
              </a:lnSpc>
              <a:buChar char="•"/>
              <a:tabLst>
                <a:tab pos="165100" algn="l"/>
              </a:tabLst>
            </a:pPr>
            <a:r>
              <a:rPr sz="1800" spc="-5"/>
              <a:t>Can capture complex patterns  beyond word</a:t>
            </a:r>
            <a:r>
              <a:rPr sz="1800" spc="-10"/>
              <a:t> </a:t>
            </a:r>
            <a:r>
              <a:rPr sz="1800" spc="-5"/>
              <a:t>similarity</a:t>
            </a:r>
            <a:endParaRPr sz="1800"/>
          </a:p>
        </p:txBody>
      </p:sp>
      <p:sp>
        <p:nvSpPr>
          <p:cNvPr id="13" name="object 13"/>
          <p:cNvSpPr txBox="1"/>
          <p:nvPr/>
        </p:nvSpPr>
        <p:spPr>
          <a:xfrm>
            <a:off x="383540" y="6301104"/>
            <a:ext cx="2063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91236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82149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 </a:t>
            </a:r>
            <a:r>
              <a:rPr spc="-5" dirty="0"/>
              <a:t>do </a:t>
            </a:r>
            <a:r>
              <a:rPr dirty="0"/>
              <a:t>we </a:t>
            </a:r>
            <a:r>
              <a:rPr spc="-5" dirty="0"/>
              <a:t>have usable meaning </a:t>
            </a:r>
            <a:r>
              <a:rPr dirty="0"/>
              <a:t>in a</a:t>
            </a:r>
            <a:r>
              <a:rPr spc="-25" dirty="0"/>
              <a:t> </a:t>
            </a:r>
            <a:r>
              <a:rPr spc="-5" dirty="0"/>
              <a:t>computer?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950467"/>
            <a:ext cx="8074659" cy="13119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Common solution</a:t>
            </a:r>
            <a:r>
              <a:rPr sz="2400" spc="-5" dirty="0">
                <a:latin typeface="Calibri"/>
                <a:cs typeface="Calibri"/>
              </a:rPr>
              <a:t>: Use e.g.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WordNet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thesaurus containing lists  of </a:t>
            </a:r>
            <a:r>
              <a:rPr sz="2400" b="1" spc="-5" dirty="0">
                <a:latin typeface="Calibri"/>
                <a:cs typeface="Calibri"/>
              </a:rPr>
              <a:t>synonym </a:t>
            </a:r>
            <a:r>
              <a:rPr sz="2400" b="1" dirty="0">
                <a:latin typeface="Calibri"/>
                <a:cs typeface="Calibri"/>
              </a:rPr>
              <a:t>sets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b="1" spc="-5" dirty="0">
                <a:latin typeface="Calibri"/>
                <a:cs typeface="Calibri"/>
              </a:rPr>
              <a:t>hypernyms </a:t>
            </a:r>
            <a:r>
              <a:rPr sz="2400" spc="-5" dirty="0">
                <a:latin typeface="Calibri"/>
                <a:cs typeface="Calibri"/>
              </a:rPr>
              <a:t>(“is </a:t>
            </a:r>
            <a:r>
              <a:rPr sz="2400" dirty="0">
                <a:latin typeface="Calibri"/>
                <a:cs typeface="Calibri"/>
              </a:rPr>
              <a:t>a”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relationships).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  <a:tabLst>
                <a:tab pos="4918710" algn="l"/>
              </a:tabLst>
            </a:pPr>
            <a:r>
              <a:rPr sz="1800" i="1" spc="-5" dirty="0">
                <a:latin typeface="Calibri"/>
                <a:cs typeface="Calibri"/>
              </a:rPr>
              <a:t>e.g. </a:t>
            </a:r>
            <a:r>
              <a:rPr sz="1800" i="1" spc="-15" dirty="0">
                <a:latin typeface="Calibri"/>
                <a:cs typeface="Calibri"/>
              </a:rPr>
              <a:t>synonym </a:t>
            </a:r>
            <a:r>
              <a:rPr sz="1800" i="1" spc="-5" dirty="0">
                <a:latin typeface="Calibri"/>
                <a:cs typeface="Calibri"/>
              </a:rPr>
              <a:t>sets</a:t>
            </a:r>
            <a:r>
              <a:rPr sz="1800" i="1" spc="5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containing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“good”:	</a:t>
            </a:r>
            <a:r>
              <a:rPr sz="1800" i="1" spc="-5" dirty="0">
                <a:latin typeface="Calibri"/>
                <a:cs typeface="Calibri"/>
              </a:rPr>
              <a:t>e.g. </a:t>
            </a:r>
            <a:r>
              <a:rPr sz="1800" i="1" spc="-15" dirty="0">
                <a:latin typeface="Calibri"/>
                <a:cs typeface="Calibri"/>
              </a:rPr>
              <a:t>hypernyms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2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“panda”: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6840" y="3386327"/>
            <a:ext cx="3331464" cy="30662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90058" y="3518916"/>
            <a:ext cx="2781300" cy="280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241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imSun"/>
                <a:cs typeface="SimSun"/>
              </a:rPr>
              <a:t>[Synset('procyonid.n.01'),  Synset('carnivore.n.01'),  Synset('placental.n.01'),  Synset('mammal.n.01'),  Synset('vertebrate.n.01'),  Synset('chordate.n.01'),  Synset('animal.n.01'),  Synset('organism.n.01'),  Synset('living_thing.n.01'),  Synset('whole.n.02'),</a:t>
            </a:r>
            <a:endParaRPr sz="1400">
              <a:latin typeface="SimSun"/>
              <a:cs typeface="SimSun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sz="1400" dirty="0">
                <a:latin typeface="SimSun"/>
                <a:cs typeface="SimSun"/>
              </a:rPr>
              <a:t>Synset('object.n.01'),  Synset('physical_entity.n.01'),  Synset('entity.n.01')]</a:t>
            </a:r>
            <a:endParaRPr sz="1400">
              <a:latin typeface="SimSun"/>
              <a:cs typeface="SimSu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559" y="3374135"/>
            <a:ext cx="4678680" cy="30662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83540" y="3400044"/>
            <a:ext cx="4470400" cy="300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SimSun"/>
                <a:cs typeface="SimSun"/>
              </a:rPr>
              <a:t>noun:</a:t>
            </a:r>
            <a:r>
              <a:rPr sz="1400" spc="-5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  <a:endParaRPr sz="1400">
              <a:latin typeface="SimSun"/>
              <a:cs typeface="SimSun"/>
            </a:endParaRPr>
          </a:p>
          <a:p>
            <a:pPr marL="12700" marR="2672715">
              <a:lnSpc>
                <a:spcPct val="101400"/>
              </a:lnSpc>
            </a:pPr>
            <a:r>
              <a:rPr sz="1400" dirty="0">
                <a:latin typeface="SimSun"/>
                <a:cs typeface="SimSun"/>
              </a:rPr>
              <a:t>noun:</a:t>
            </a:r>
            <a:r>
              <a:rPr sz="1400" spc="-5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good,</a:t>
            </a:r>
            <a:r>
              <a:rPr sz="1400" spc="-5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goodness  noun: good,</a:t>
            </a:r>
            <a:r>
              <a:rPr sz="1400" spc="-10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goodness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10"/>
              </a:lnSpc>
            </a:pPr>
            <a:r>
              <a:rPr sz="1400" dirty="0">
                <a:latin typeface="SimSun"/>
                <a:cs typeface="SimSun"/>
              </a:rPr>
              <a:t>noun: commodity, trade_good,</a:t>
            </a:r>
            <a:r>
              <a:rPr sz="1400" spc="-15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SimSun"/>
                <a:cs typeface="SimSun"/>
              </a:rPr>
              <a:t>adj:</a:t>
            </a:r>
            <a:r>
              <a:rPr sz="1400" spc="-10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  <a:endParaRPr sz="1400">
              <a:latin typeface="SimSun"/>
              <a:cs typeface="SimSun"/>
            </a:endParaRPr>
          </a:p>
          <a:p>
            <a:pPr marL="12700" marR="2583815">
              <a:lnSpc>
                <a:spcPct val="101400"/>
              </a:lnSpc>
            </a:pPr>
            <a:r>
              <a:rPr sz="1400" dirty="0">
                <a:latin typeface="SimSun"/>
                <a:cs typeface="SimSun"/>
              </a:rPr>
              <a:t>adj (sat):</a:t>
            </a:r>
            <a:r>
              <a:rPr sz="1400" spc="-7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full,</a:t>
            </a:r>
            <a:r>
              <a:rPr sz="1400" spc="-3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  adj:</a:t>
            </a:r>
            <a:r>
              <a:rPr sz="1400" spc="-1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  <a:endParaRPr sz="1400">
              <a:latin typeface="SimSun"/>
              <a:cs typeface="SimSun"/>
            </a:endParaRPr>
          </a:p>
          <a:p>
            <a:pPr marL="12700" marR="5080">
              <a:lnSpc>
                <a:spcPts val="1610"/>
              </a:lnSpc>
              <a:spcBef>
                <a:spcPts val="135"/>
              </a:spcBef>
            </a:pPr>
            <a:r>
              <a:rPr sz="1400" dirty="0">
                <a:latin typeface="SimSun"/>
                <a:cs typeface="SimSun"/>
              </a:rPr>
              <a:t>adj (sat): estimable, good,</a:t>
            </a:r>
            <a:r>
              <a:rPr sz="1400" spc="-8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honorable,</a:t>
            </a:r>
            <a:r>
              <a:rPr sz="1400" spc="-2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respectable  adj (sat): beneficial,</a:t>
            </a:r>
            <a:r>
              <a:rPr sz="1400" spc="-15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35"/>
              </a:lnSpc>
            </a:pPr>
            <a:r>
              <a:rPr sz="1400" dirty="0">
                <a:latin typeface="SimSun"/>
                <a:cs typeface="SimSun"/>
              </a:rPr>
              <a:t>adj (sat):</a:t>
            </a:r>
            <a:r>
              <a:rPr sz="1400" spc="-1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SimSun"/>
                <a:cs typeface="SimSun"/>
              </a:rPr>
              <a:t>adj (sat): good, just,</a:t>
            </a:r>
            <a:r>
              <a:rPr sz="1400" spc="-2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upright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700" dirty="0">
                <a:latin typeface="SimSun"/>
                <a:cs typeface="SimSun"/>
              </a:rPr>
              <a:t>…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45"/>
              </a:lnSpc>
              <a:spcBef>
                <a:spcPts val="20"/>
              </a:spcBef>
            </a:pPr>
            <a:r>
              <a:rPr sz="1400" dirty="0">
                <a:latin typeface="SimSun"/>
                <a:cs typeface="SimSun"/>
              </a:rPr>
              <a:t>adverb: well,</a:t>
            </a:r>
            <a:r>
              <a:rPr sz="1400" spc="-10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ts val="1645"/>
              </a:lnSpc>
            </a:pPr>
            <a:r>
              <a:rPr sz="1400" dirty="0">
                <a:latin typeface="SimSun"/>
                <a:cs typeface="SimSun"/>
              </a:rPr>
              <a:t>adverb: thoroughly, soundly,</a:t>
            </a:r>
            <a:r>
              <a:rPr sz="1400" spc="-15" dirty="0">
                <a:latin typeface="SimSun"/>
                <a:cs typeface="SimSun"/>
              </a:rPr>
              <a:t> </a:t>
            </a:r>
            <a:r>
              <a:rPr sz="1400" dirty="0">
                <a:latin typeface="SimSun"/>
                <a:cs typeface="SimSun"/>
              </a:rPr>
              <a:t>good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330200" y="2370717"/>
            <a:ext cx="4649470" cy="86233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43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45"/>
              </a:spcBef>
            </a:pPr>
            <a:r>
              <a:rPr sz="1000" dirty="0">
                <a:solidFill>
                  <a:srgbClr val="177245"/>
                </a:solidFill>
                <a:latin typeface="SimSun"/>
                <a:cs typeface="SimSun"/>
              </a:rPr>
              <a:t>from </a:t>
            </a:r>
            <a:r>
              <a:rPr sz="1000" dirty="0">
                <a:latin typeface="SimSun"/>
                <a:cs typeface="SimSun"/>
              </a:rPr>
              <a:t>nltk.corpus </a:t>
            </a:r>
            <a:r>
              <a:rPr sz="1000" dirty="0">
                <a:solidFill>
                  <a:srgbClr val="177245"/>
                </a:solidFill>
                <a:latin typeface="SimSun"/>
                <a:cs typeface="SimSun"/>
              </a:rPr>
              <a:t>import </a:t>
            </a:r>
            <a:r>
              <a:rPr sz="1000" dirty="0">
                <a:latin typeface="SimSun"/>
                <a:cs typeface="SimSun"/>
              </a:rPr>
              <a:t>wordnet </a:t>
            </a:r>
            <a:r>
              <a:rPr sz="1000" dirty="0">
                <a:solidFill>
                  <a:srgbClr val="177245"/>
                </a:solidFill>
                <a:latin typeface="SimSun"/>
                <a:cs typeface="SimSun"/>
              </a:rPr>
              <a:t>as</a:t>
            </a:r>
            <a:r>
              <a:rPr sz="1000" spc="-15" dirty="0">
                <a:solidFill>
                  <a:srgbClr val="177245"/>
                </a:solidFill>
                <a:latin typeface="SimSun"/>
                <a:cs typeface="SimSun"/>
              </a:rPr>
              <a:t> </a:t>
            </a:r>
            <a:r>
              <a:rPr sz="1000" dirty="0">
                <a:latin typeface="SimSun"/>
                <a:cs typeface="SimSun"/>
              </a:rPr>
              <a:t>wn</a:t>
            </a:r>
            <a:endParaRPr sz="1000">
              <a:latin typeface="SimSun"/>
              <a:cs typeface="SimSun"/>
            </a:endParaRPr>
          </a:p>
          <a:p>
            <a:pPr marL="91440" marR="104775">
              <a:lnSpc>
                <a:spcPct val="100000"/>
              </a:lnSpc>
            </a:pPr>
            <a:r>
              <a:rPr sz="1000" dirty="0">
                <a:latin typeface="SimSun"/>
                <a:cs typeface="SimSun"/>
              </a:rPr>
              <a:t>poses = { 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'n'</a:t>
            </a:r>
            <a:r>
              <a:rPr sz="1000" dirty="0">
                <a:latin typeface="SimSun"/>
                <a:cs typeface="SimSun"/>
              </a:rPr>
              <a:t>: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'noun', 'v'</a:t>
            </a:r>
            <a:r>
              <a:rPr sz="1000" dirty="0">
                <a:latin typeface="SimSun"/>
                <a:cs typeface="SimSun"/>
              </a:rPr>
              <a:t>: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'verb', 's'</a:t>
            </a:r>
            <a:r>
              <a:rPr sz="1000" dirty="0">
                <a:latin typeface="SimSun"/>
                <a:cs typeface="SimSun"/>
              </a:rPr>
              <a:t>: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'adj (s)', 'a'</a:t>
            </a:r>
            <a:r>
              <a:rPr sz="1000" dirty="0">
                <a:latin typeface="SimSun"/>
                <a:cs typeface="SimSun"/>
              </a:rPr>
              <a:t>: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'adj',</a:t>
            </a:r>
            <a:r>
              <a:rPr sz="1000" spc="-100" dirty="0">
                <a:solidFill>
                  <a:srgbClr val="A4001D"/>
                </a:solidFill>
                <a:latin typeface="SimSun"/>
                <a:cs typeface="SimSun"/>
              </a:rPr>
              <a:t> 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'r'</a:t>
            </a:r>
            <a:r>
              <a:rPr sz="1000" dirty="0">
                <a:latin typeface="SimSun"/>
                <a:cs typeface="SimSun"/>
              </a:rPr>
              <a:t>: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'adv'</a:t>
            </a:r>
            <a:r>
              <a:rPr sz="1000" dirty="0">
                <a:latin typeface="SimSun"/>
                <a:cs typeface="SimSun"/>
              </a:rPr>
              <a:t>}  </a:t>
            </a:r>
            <a:r>
              <a:rPr sz="1000" dirty="0">
                <a:solidFill>
                  <a:srgbClr val="177245"/>
                </a:solidFill>
                <a:latin typeface="SimSun"/>
                <a:cs typeface="SimSun"/>
              </a:rPr>
              <a:t>for </a:t>
            </a:r>
            <a:r>
              <a:rPr sz="1000" dirty="0">
                <a:latin typeface="SimSun"/>
                <a:cs typeface="SimSun"/>
              </a:rPr>
              <a:t>synset </a:t>
            </a:r>
            <a:r>
              <a:rPr sz="1000" dirty="0">
                <a:solidFill>
                  <a:srgbClr val="177245"/>
                </a:solidFill>
                <a:latin typeface="SimSun"/>
                <a:cs typeface="SimSun"/>
              </a:rPr>
              <a:t>in</a:t>
            </a:r>
            <a:r>
              <a:rPr sz="1000" spc="-10" dirty="0">
                <a:solidFill>
                  <a:srgbClr val="177245"/>
                </a:solidFill>
                <a:latin typeface="SimSun"/>
                <a:cs typeface="SimSun"/>
              </a:rPr>
              <a:t> </a:t>
            </a:r>
            <a:r>
              <a:rPr sz="1000" dirty="0">
                <a:latin typeface="SimSun"/>
                <a:cs typeface="SimSun"/>
              </a:rPr>
              <a:t>wn.synsets(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"good"</a:t>
            </a:r>
            <a:r>
              <a:rPr sz="1000" dirty="0">
                <a:latin typeface="SimSun"/>
                <a:cs typeface="SimSun"/>
              </a:rPr>
              <a:t>):</a:t>
            </a:r>
            <a:endParaRPr sz="1000">
              <a:latin typeface="SimSun"/>
              <a:cs typeface="SimSun"/>
            </a:endParaRPr>
          </a:p>
          <a:p>
            <a:pPr marL="345440">
              <a:lnSpc>
                <a:spcPct val="100000"/>
              </a:lnSpc>
            </a:pPr>
            <a:r>
              <a:rPr sz="1000" dirty="0">
                <a:solidFill>
                  <a:srgbClr val="177245"/>
                </a:solidFill>
                <a:latin typeface="SimSun"/>
                <a:cs typeface="SimSun"/>
              </a:rPr>
              <a:t>print</a:t>
            </a:r>
            <a:r>
              <a:rPr sz="1000" dirty="0">
                <a:latin typeface="SimSun"/>
                <a:cs typeface="SimSun"/>
              </a:rPr>
              <a:t>(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"{}:</a:t>
            </a:r>
            <a:r>
              <a:rPr sz="1000" spc="-5" dirty="0">
                <a:solidFill>
                  <a:srgbClr val="A4001D"/>
                </a:solidFill>
                <a:latin typeface="SimSun"/>
                <a:cs typeface="SimSun"/>
              </a:rPr>
              <a:t> </a:t>
            </a: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{}"</a:t>
            </a:r>
            <a:r>
              <a:rPr sz="1000" dirty="0">
                <a:latin typeface="SimSun"/>
                <a:cs typeface="SimSun"/>
              </a:rPr>
              <a:t>.format(poses[synset.pos()],</a:t>
            </a:r>
            <a:endParaRPr sz="1000">
              <a:latin typeface="SimSun"/>
              <a:cs typeface="SimSun"/>
            </a:endParaRPr>
          </a:p>
          <a:p>
            <a:pPr marL="852805">
              <a:lnSpc>
                <a:spcPct val="100000"/>
              </a:lnSpc>
            </a:pPr>
            <a:r>
              <a:rPr sz="1000" dirty="0">
                <a:solidFill>
                  <a:srgbClr val="A4001D"/>
                </a:solidFill>
                <a:latin typeface="SimSun"/>
                <a:cs typeface="SimSun"/>
              </a:rPr>
              <a:t>", "</a:t>
            </a:r>
            <a:r>
              <a:rPr sz="1000" dirty="0">
                <a:latin typeface="SimSun"/>
                <a:cs typeface="SimSun"/>
              </a:rPr>
              <a:t>.join([l.name() </a:t>
            </a:r>
            <a:r>
              <a:rPr sz="1000" dirty="0">
                <a:solidFill>
                  <a:srgbClr val="177245"/>
                </a:solidFill>
                <a:latin typeface="SimSun"/>
                <a:cs typeface="SimSun"/>
              </a:rPr>
              <a:t>for </a:t>
            </a:r>
            <a:r>
              <a:rPr sz="1000" dirty="0">
                <a:latin typeface="SimSun"/>
                <a:cs typeface="SimSun"/>
              </a:rPr>
              <a:t>l </a:t>
            </a:r>
            <a:r>
              <a:rPr sz="1000" dirty="0">
                <a:solidFill>
                  <a:srgbClr val="177245"/>
                </a:solidFill>
                <a:latin typeface="SimSun"/>
                <a:cs typeface="SimSun"/>
              </a:rPr>
              <a:t>in</a:t>
            </a:r>
            <a:r>
              <a:rPr sz="1000" spc="-30" dirty="0">
                <a:solidFill>
                  <a:srgbClr val="177245"/>
                </a:solidFill>
                <a:latin typeface="SimSun"/>
                <a:cs typeface="SimSun"/>
              </a:rPr>
              <a:t> </a:t>
            </a:r>
            <a:r>
              <a:rPr sz="1000" dirty="0">
                <a:latin typeface="SimSun"/>
                <a:cs typeface="SimSun"/>
              </a:rPr>
              <a:t>synset.lemmas()])))</a:t>
            </a:r>
            <a:endParaRPr sz="1000">
              <a:latin typeface="SimSun"/>
              <a:cs typeface="SimSu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76648" y="2370717"/>
            <a:ext cx="3302635" cy="89281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9370" rIns="0" bIns="0" rtlCol="0">
            <a:spAutoFit/>
          </a:bodyPr>
          <a:lstStyle/>
          <a:p>
            <a:pPr marL="90805" marR="148590">
              <a:lnSpc>
                <a:spcPct val="103099"/>
              </a:lnSpc>
              <a:spcBef>
                <a:spcPts val="310"/>
              </a:spcBef>
            </a:pPr>
            <a:r>
              <a:rPr sz="1300" dirty="0">
                <a:solidFill>
                  <a:srgbClr val="177245"/>
                </a:solidFill>
                <a:latin typeface="SimSun"/>
                <a:cs typeface="SimSun"/>
              </a:rPr>
              <a:t>from </a:t>
            </a:r>
            <a:r>
              <a:rPr sz="1300" dirty="0">
                <a:latin typeface="SimSun"/>
                <a:cs typeface="SimSun"/>
              </a:rPr>
              <a:t>nltk.corpus </a:t>
            </a:r>
            <a:r>
              <a:rPr sz="1300" dirty="0">
                <a:solidFill>
                  <a:srgbClr val="177245"/>
                </a:solidFill>
                <a:latin typeface="SimSun"/>
                <a:cs typeface="SimSun"/>
              </a:rPr>
              <a:t>import </a:t>
            </a:r>
            <a:r>
              <a:rPr sz="1300" dirty="0">
                <a:latin typeface="SimSun"/>
                <a:cs typeface="SimSun"/>
              </a:rPr>
              <a:t>wordnet </a:t>
            </a:r>
            <a:r>
              <a:rPr sz="1300" dirty="0">
                <a:solidFill>
                  <a:srgbClr val="177245"/>
                </a:solidFill>
                <a:latin typeface="SimSun"/>
                <a:cs typeface="SimSun"/>
              </a:rPr>
              <a:t>as</a:t>
            </a:r>
            <a:r>
              <a:rPr sz="1300" spc="-100" dirty="0">
                <a:solidFill>
                  <a:srgbClr val="177245"/>
                </a:solidFill>
                <a:latin typeface="SimSun"/>
                <a:cs typeface="SimSun"/>
              </a:rPr>
              <a:t> </a:t>
            </a:r>
            <a:r>
              <a:rPr sz="1300" dirty="0">
                <a:latin typeface="SimSun"/>
                <a:cs typeface="SimSun"/>
              </a:rPr>
              <a:t>wn  panda =</a:t>
            </a:r>
            <a:r>
              <a:rPr sz="1300" spc="-25" dirty="0">
                <a:latin typeface="SimSun"/>
                <a:cs typeface="SimSun"/>
              </a:rPr>
              <a:t> </a:t>
            </a:r>
            <a:r>
              <a:rPr sz="1300" dirty="0">
                <a:latin typeface="SimSun"/>
                <a:cs typeface="SimSun"/>
              </a:rPr>
              <a:t>wn.synset(</a:t>
            </a:r>
            <a:r>
              <a:rPr sz="1300" dirty="0">
                <a:solidFill>
                  <a:srgbClr val="A4001D"/>
                </a:solidFill>
                <a:latin typeface="SimSun"/>
                <a:cs typeface="SimSun"/>
              </a:rPr>
              <a:t>"panda.n.01"</a:t>
            </a:r>
            <a:r>
              <a:rPr sz="1300" dirty="0">
                <a:latin typeface="SimSun"/>
                <a:cs typeface="SimSun"/>
              </a:rPr>
              <a:t>)</a:t>
            </a:r>
            <a:endParaRPr sz="1300">
              <a:latin typeface="SimSun"/>
              <a:cs typeface="SimSun"/>
            </a:endParaRPr>
          </a:p>
          <a:p>
            <a:pPr marL="90805">
              <a:lnSpc>
                <a:spcPts val="1490"/>
              </a:lnSpc>
            </a:pPr>
            <a:r>
              <a:rPr sz="1300" dirty="0">
                <a:latin typeface="SimSun"/>
                <a:cs typeface="SimSun"/>
              </a:rPr>
              <a:t>hyper = </a:t>
            </a:r>
            <a:r>
              <a:rPr sz="1300" dirty="0">
                <a:solidFill>
                  <a:srgbClr val="177245"/>
                </a:solidFill>
                <a:latin typeface="SimSun"/>
                <a:cs typeface="SimSun"/>
              </a:rPr>
              <a:t>lambda </a:t>
            </a:r>
            <a:r>
              <a:rPr sz="1300" dirty="0">
                <a:latin typeface="SimSun"/>
                <a:cs typeface="SimSun"/>
              </a:rPr>
              <a:t>s:</a:t>
            </a:r>
            <a:r>
              <a:rPr sz="1300" spc="-100" dirty="0">
                <a:latin typeface="SimSun"/>
                <a:cs typeface="SimSun"/>
              </a:rPr>
              <a:t> </a:t>
            </a:r>
            <a:r>
              <a:rPr sz="1300" dirty="0">
                <a:latin typeface="SimSun"/>
                <a:cs typeface="SimSun"/>
              </a:rPr>
              <a:t>s.hypernyms()</a:t>
            </a:r>
            <a:endParaRPr sz="1300">
              <a:latin typeface="SimSun"/>
              <a:cs typeface="SimSun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1300" dirty="0">
                <a:solidFill>
                  <a:srgbClr val="177245"/>
                </a:solidFill>
                <a:latin typeface="SimSun"/>
                <a:cs typeface="SimSun"/>
              </a:rPr>
              <a:t>list</a:t>
            </a:r>
            <a:r>
              <a:rPr sz="1300" dirty="0">
                <a:latin typeface="SimSun"/>
                <a:cs typeface="SimSun"/>
              </a:rPr>
              <a:t>(panda.closure(hyper))</a:t>
            </a:r>
            <a:endParaRPr sz="13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058" y="533400"/>
            <a:ext cx="960755" cy="9672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764" y="0"/>
            <a:ext cx="55244" cy="6867525"/>
            <a:chOff x="-4764" y="0"/>
            <a:chExt cx="55244" cy="6867525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A405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1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45719" y="0"/>
                  </a:moveTo>
                  <a:lnTo>
                    <a:pt x="45719" y="6858001"/>
                  </a:lnTo>
                  <a:lnTo>
                    <a:pt x="0" y="6858001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ln w="9525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66006" y="1709420"/>
            <a:ext cx="60255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>
                <a:latin typeface="Calibri"/>
                <a:cs typeface="Calibri"/>
              </a:rPr>
              <a:t>Ratios </a:t>
            </a:r>
            <a:r>
              <a:rPr sz="2400" spc="-5">
                <a:latin typeface="Calibri"/>
                <a:cs typeface="Calibri"/>
              </a:rPr>
              <a:t>of </a:t>
            </a:r>
            <a:r>
              <a:rPr sz="2400" spc="-10">
                <a:latin typeface="Calibri"/>
                <a:cs typeface="Calibri"/>
              </a:rPr>
              <a:t>co-occurrence </a:t>
            </a:r>
            <a:r>
              <a:rPr sz="2400" spc="-5">
                <a:latin typeface="Calibri"/>
                <a:cs typeface="Calibri"/>
              </a:rPr>
              <a:t>probabilities </a:t>
            </a:r>
            <a:r>
              <a:rPr sz="2400" spc="-10">
                <a:latin typeface="Calibri"/>
                <a:cs typeface="Calibri"/>
              </a:rPr>
              <a:t>can </a:t>
            </a:r>
            <a:r>
              <a:rPr sz="2400" spc="-5">
                <a:latin typeface="Calibri"/>
                <a:cs typeface="Calibri"/>
              </a:rPr>
              <a:t>encode  meaning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components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874" y="1681988"/>
            <a:ext cx="1839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C82506"/>
                </a:solidFill>
                <a:latin typeface="Calibri"/>
                <a:cs typeface="Calibri"/>
              </a:rPr>
              <a:t>Crucial</a:t>
            </a:r>
            <a:r>
              <a:rPr sz="2400" spc="-50">
                <a:solidFill>
                  <a:srgbClr val="C82506"/>
                </a:solidFill>
                <a:latin typeface="Calibri"/>
                <a:cs typeface="Calibri"/>
              </a:rPr>
              <a:t> </a:t>
            </a:r>
            <a:r>
              <a:rPr sz="2400" spc="-10">
                <a:solidFill>
                  <a:srgbClr val="C82506"/>
                </a:solidFill>
                <a:latin typeface="Calibri"/>
                <a:cs typeface="Calibri"/>
              </a:rPr>
              <a:t>insight: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260" y="3440717"/>
            <a:ext cx="984199" cy="3916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034" y="4409592"/>
            <a:ext cx="1388991" cy="3916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958" y="5304790"/>
            <a:ext cx="1420740" cy="910248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3777" y="2698438"/>
          <a:ext cx="8117202" cy="3569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7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16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2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2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550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400" i="1"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sz="240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>
                          <a:latin typeface="Calibri"/>
                          <a:cs typeface="Calibri"/>
                        </a:rPr>
                        <a:t>solid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400" i="1"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sz="240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spc="-95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>
                          <a:latin typeface="Calibri"/>
                          <a:cs typeface="Calibri"/>
                        </a:rPr>
                        <a:t>gas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400" i="1"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sz="240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>
                          <a:latin typeface="Calibri"/>
                          <a:cs typeface="Calibri"/>
                        </a:rPr>
                        <a:t>water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400" i="1"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sz="240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spc="-114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>
                          <a:latin typeface="Calibri"/>
                          <a:cs typeface="Calibri"/>
                        </a:rPr>
                        <a:t>random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4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3390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sz="2400" spc="-1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large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0850" algn="r">
                        <a:lnSpc>
                          <a:spcPct val="100000"/>
                        </a:lnSpc>
                        <a:spcBef>
                          <a:spcPts val="2225"/>
                        </a:spcBef>
                      </a:pPr>
                      <a:r>
                        <a:rPr sz="24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small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82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050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sz="2400" spc="-1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large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sz="24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small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7940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597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3390">
                        <a:lnSpc>
                          <a:spcPct val="100000"/>
                        </a:lnSpc>
                        <a:spcBef>
                          <a:spcPts val="2025"/>
                        </a:spcBef>
                      </a:pPr>
                      <a:r>
                        <a:rPr sz="24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small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7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2585">
                        <a:lnSpc>
                          <a:spcPct val="100000"/>
                        </a:lnSpc>
                        <a:spcBef>
                          <a:spcPts val="2095"/>
                        </a:spcBef>
                      </a:pPr>
                      <a:r>
                        <a:rPr sz="2400" spc="-1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large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0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0685">
                        <a:lnSpc>
                          <a:spcPct val="100000"/>
                        </a:lnSpc>
                        <a:spcBef>
                          <a:spcPts val="2095"/>
                        </a:spcBef>
                      </a:pPr>
                      <a:r>
                        <a:rPr sz="2400" spc="-1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large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0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2095"/>
                        </a:spcBef>
                      </a:pPr>
                      <a:r>
                        <a:rPr sz="24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small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606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68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416559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1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large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R="473075" algn="r">
                        <a:lnSpc>
                          <a:spcPct val="100000"/>
                        </a:lnSpc>
                      </a:pPr>
                      <a:r>
                        <a:rPr sz="24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small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233679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>
                          <a:latin typeface="Calibri"/>
                          <a:cs typeface="Calibri"/>
                        </a:rPr>
                        <a:t>~1</a:t>
                      </a: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349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>
                          <a:latin typeface="Calibri"/>
                          <a:cs typeface="Calibri"/>
                        </a:rPr>
                        <a:t>~1</a:t>
                      </a: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Encoding meaning </a:t>
            </a:r>
            <a:r>
              <a:t>in </a:t>
            </a:r>
            <a:r>
              <a:rPr spc="-5"/>
              <a:t>vector</a:t>
            </a:r>
            <a:r>
              <a:rPr spc="-10"/>
              <a:t> </a:t>
            </a:r>
            <a:r>
              <a:rPr spc="-5"/>
              <a:t>differences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50339" y="1057147"/>
            <a:ext cx="6249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>
                <a:solidFill>
                  <a:srgbClr val="177245"/>
                </a:solidFill>
                <a:latin typeface="Calibri"/>
                <a:cs typeface="Calibri"/>
              </a:rPr>
              <a:t>[Pennington, Socher, and Manning, EMNLP</a:t>
            </a:r>
            <a:r>
              <a:rPr sz="2400" b="1" spc="-30">
                <a:solidFill>
                  <a:srgbClr val="177245"/>
                </a:solidFill>
                <a:latin typeface="Calibri"/>
                <a:cs typeface="Calibri"/>
              </a:rPr>
              <a:t> </a:t>
            </a:r>
            <a:r>
              <a:rPr sz="2400" b="1" spc="-5">
                <a:solidFill>
                  <a:srgbClr val="177245"/>
                </a:solidFill>
                <a:latin typeface="Calibri"/>
                <a:cs typeface="Calibri"/>
              </a:rPr>
              <a:t>2014]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9865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058" y="533400"/>
            <a:ext cx="960755" cy="9672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764" y="0"/>
            <a:ext cx="55244" cy="6867525"/>
            <a:chOff x="-4764" y="0"/>
            <a:chExt cx="55244" cy="6867525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A405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1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45719" y="0"/>
                  </a:moveTo>
                  <a:lnTo>
                    <a:pt x="45719" y="6858001"/>
                  </a:lnTo>
                  <a:lnTo>
                    <a:pt x="0" y="6858001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ln w="9525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66006" y="1709420"/>
            <a:ext cx="602551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0">
                <a:latin typeface="Calibri"/>
                <a:cs typeface="Calibri"/>
              </a:rPr>
              <a:t>Ratios </a:t>
            </a:r>
            <a:r>
              <a:rPr sz="2400" spc="-5">
                <a:latin typeface="Calibri"/>
                <a:cs typeface="Calibri"/>
              </a:rPr>
              <a:t>of </a:t>
            </a:r>
            <a:r>
              <a:rPr sz="2400" spc="-10">
                <a:latin typeface="Calibri"/>
                <a:cs typeface="Calibri"/>
              </a:rPr>
              <a:t>co-occurrence </a:t>
            </a:r>
            <a:r>
              <a:rPr sz="2400" spc="-5">
                <a:latin typeface="Calibri"/>
                <a:cs typeface="Calibri"/>
              </a:rPr>
              <a:t>probabilities </a:t>
            </a:r>
            <a:r>
              <a:rPr sz="2400" spc="-10">
                <a:latin typeface="Calibri"/>
                <a:cs typeface="Calibri"/>
              </a:rPr>
              <a:t>can </a:t>
            </a:r>
            <a:r>
              <a:rPr sz="2400" spc="-5">
                <a:latin typeface="Calibri"/>
                <a:cs typeface="Calibri"/>
              </a:rPr>
              <a:t>encode  meaning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10">
                <a:latin typeface="Calibri"/>
                <a:cs typeface="Calibri"/>
              </a:rPr>
              <a:t>components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874" y="1685035"/>
            <a:ext cx="1839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C82506"/>
                </a:solidFill>
                <a:latin typeface="Calibri"/>
                <a:cs typeface="Calibri"/>
              </a:rPr>
              <a:t>Crucial</a:t>
            </a:r>
            <a:r>
              <a:rPr sz="2400" spc="-50">
                <a:solidFill>
                  <a:srgbClr val="C82506"/>
                </a:solidFill>
                <a:latin typeface="Calibri"/>
                <a:cs typeface="Calibri"/>
              </a:rPr>
              <a:t> </a:t>
            </a:r>
            <a:r>
              <a:rPr sz="2400" spc="-10">
                <a:solidFill>
                  <a:srgbClr val="C82506"/>
                </a:solidFill>
                <a:latin typeface="Calibri"/>
                <a:cs typeface="Calibri"/>
              </a:rPr>
              <a:t>insight: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260" y="3440717"/>
            <a:ext cx="984199" cy="3916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6034" y="4409592"/>
            <a:ext cx="1388991" cy="3916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958" y="5304790"/>
            <a:ext cx="1420740" cy="910248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03777" y="2698438"/>
          <a:ext cx="8117202" cy="3569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7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16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2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2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5504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400" i="1"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sz="240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>
                          <a:latin typeface="Calibri"/>
                          <a:cs typeface="Calibri"/>
                        </a:rPr>
                        <a:t>solid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400" i="1"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sz="240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spc="-95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>
                          <a:latin typeface="Calibri"/>
                          <a:cs typeface="Calibri"/>
                        </a:rPr>
                        <a:t>gas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36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400" i="1"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sz="240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spc="-100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>
                          <a:latin typeface="Calibri"/>
                          <a:cs typeface="Calibri"/>
                        </a:rPr>
                        <a:t>water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2400" i="1">
                          <a:latin typeface="Times New Roman"/>
                          <a:cs typeface="Times New Roman"/>
                        </a:rPr>
                        <a:t>x </a:t>
                      </a:r>
                      <a:r>
                        <a:rPr sz="240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spc="-105"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>
                          <a:latin typeface="Calibri"/>
                          <a:cs typeface="Calibri"/>
                        </a:rPr>
                        <a:t>fashion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4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2045"/>
                        </a:spcBef>
                      </a:pPr>
                      <a:r>
                        <a:rPr sz="2600" spc="-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1.9 </a:t>
                      </a:r>
                      <a:r>
                        <a:rPr sz="2600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600" spc="-40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spc="-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550" spc="-7" baseline="26143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-4</a:t>
                      </a:r>
                      <a:endParaRPr sz="2550" baseline="26143">
                        <a:latin typeface="Calibri"/>
                        <a:cs typeface="Calibri"/>
                      </a:endParaRPr>
                    </a:p>
                  </a:txBody>
                  <a:tcPr marL="0" marR="0" marT="25971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950"/>
                        </a:spcBef>
                      </a:pP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6.6 </a:t>
                      </a:r>
                      <a:r>
                        <a:rPr sz="2600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600" spc="-5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550" spc="-7" baseline="26143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-5</a:t>
                      </a:r>
                      <a:endParaRPr sz="2550" baseline="26143">
                        <a:latin typeface="Calibri"/>
                        <a:cs typeface="Calibri"/>
                      </a:endParaRPr>
                    </a:p>
                  </a:txBody>
                  <a:tcPr marL="0" marR="0" marT="2476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2000"/>
                        </a:spcBef>
                      </a:pPr>
                      <a:r>
                        <a:rPr sz="2600" spc="-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3.0 </a:t>
                      </a:r>
                      <a:r>
                        <a:rPr sz="2600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600" spc="-4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spc="-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550" spc="-7" baseline="26143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-3</a:t>
                      </a:r>
                      <a:endParaRPr sz="2550" baseline="26143">
                        <a:latin typeface="Calibri"/>
                        <a:cs typeface="Calibri"/>
                      </a:endParaRPr>
                    </a:p>
                  </a:txBody>
                  <a:tcPr marL="0" marR="0" marT="2540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1950"/>
                        </a:spcBef>
                      </a:pP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1.7 </a:t>
                      </a:r>
                      <a:r>
                        <a:rPr sz="2600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600" spc="-4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550" spc="-7" baseline="26143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-5</a:t>
                      </a:r>
                      <a:endParaRPr sz="2550" baseline="26143">
                        <a:latin typeface="Calibri"/>
                        <a:cs typeface="Calibri"/>
                      </a:endParaRPr>
                    </a:p>
                  </a:txBody>
                  <a:tcPr marL="0" marR="0" marT="24765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597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7005">
                        <a:lnSpc>
                          <a:spcPct val="100000"/>
                        </a:lnSpc>
                        <a:spcBef>
                          <a:spcPts val="1825"/>
                        </a:spcBef>
                      </a:pP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2.2 </a:t>
                      </a:r>
                      <a:r>
                        <a:rPr sz="2600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600" spc="-4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550" spc="-7" baseline="26143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-5</a:t>
                      </a:r>
                      <a:endParaRPr sz="2550" baseline="26143">
                        <a:latin typeface="Calibri"/>
                        <a:cs typeface="Calibri"/>
                      </a:endParaRPr>
                    </a:p>
                  </a:txBody>
                  <a:tcPr marL="0" marR="0" marT="2317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600" spc="-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7.8 </a:t>
                      </a:r>
                      <a:r>
                        <a:rPr sz="2600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600" spc="-5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spc="-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550" spc="-7" baseline="26143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-4</a:t>
                      </a:r>
                      <a:endParaRPr sz="2550" baseline="26143">
                        <a:latin typeface="Calibri"/>
                        <a:cs typeface="Calibri"/>
                      </a:endParaRPr>
                    </a:p>
                  </a:txBody>
                  <a:tcPr marL="0" marR="0" marT="2286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1800"/>
                        </a:spcBef>
                      </a:pPr>
                      <a:r>
                        <a:rPr sz="2600" spc="-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2.2 </a:t>
                      </a:r>
                      <a:r>
                        <a:rPr sz="2600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600" spc="-4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spc="-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550" spc="-7" baseline="26143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-3</a:t>
                      </a:r>
                      <a:endParaRPr sz="2550" baseline="26143">
                        <a:latin typeface="Calibri"/>
                        <a:cs typeface="Calibri"/>
                      </a:endParaRPr>
                    </a:p>
                  </a:txBody>
                  <a:tcPr marL="0" marR="0" marT="2286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115" algn="ctr">
                        <a:lnSpc>
                          <a:spcPct val="100000"/>
                        </a:lnSpc>
                        <a:spcBef>
                          <a:spcPts val="2305"/>
                        </a:spcBef>
                      </a:pP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1.8 </a:t>
                      </a:r>
                      <a:r>
                        <a:rPr sz="2600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600" spc="-4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550" spc="-7" baseline="26143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-5</a:t>
                      </a:r>
                      <a:endParaRPr sz="2550" baseline="26143">
                        <a:latin typeface="Calibri"/>
                        <a:cs typeface="Calibri"/>
                      </a:endParaRPr>
                    </a:p>
                  </a:txBody>
                  <a:tcPr marL="0" marR="0" marT="2927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68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  <a:p>
                      <a:pPr marL="260350">
                        <a:lnSpc>
                          <a:spcPct val="100000"/>
                        </a:lnSpc>
                      </a:pPr>
                      <a:r>
                        <a:rPr sz="2600" spc="-5">
                          <a:solidFill>
                            <a:srgbClr val="C82506"/>
                          </a:solidFill>
                          <a:latin typeface="Calibri"/>
                          <a:cs typeface="Calibri"/>
                        </a:rPr>
                        <a:t>8.9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157480">
                        <a:lnSpc>
                          <a:spcPct val="100000"/>
                        </a:lnSpc>
                      </a:pP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8.5 </a:t>
                      </a:r>
                      <a:r>
                        <a:rPr sz="2600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600" spc="-5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spc="-5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550" spc="-7" baseline="26143">
                          <a:solidFill>
                            <a:srgbClr val="0365C0"/>
                          </a:solidFill>
                          <a:latin typeface="Calibri"/>
                          <a:cs typeface="Calibri"/>
                        </a:rPr>
                        <a:t>-2</a:t>
                      </a:r>
                      <a:endParaRPr sz="2550" baseline="26143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1.36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187325" algn="ctr">
                        <a:lnSpc>
                          <a:spcPct val="10000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0.96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Encoding meaning </a:t>
            </a:r>
            <a:r>
              <a:t>in </a:t>
            </a:r>
            <a:r>
              <a:rPr spc="-5"/>
              <a:t>vector</a:t>
            </a:r>
            <a:r>
              <a:rPr spc="-10"/>
              <a:t> </a:t>
            </a:r>
            <a:r>
              <a:rPr spc="-5"/>
              <a:t>differences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50339" y="1057147"/>
            <a:ext cx="6249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>
                <a:solidFill>
                  <a:srgbClr val="177245"/>
                </a:solidFill>
                <a:latin typeface="Calibri"/>
                <a:cs typeface="Calibri"/>
              </a:rPr>
              <a:t>[Pennington, Socher, and Manning, EMNLP</a:t>
            </a:r>
            <a:r>
              <a:rPr sz="2400" b="1" spc="-30">
                <a:solidFill>
                  <a:srgbClr val="177245"/>
                </a:solidFill>
                <a:latin typeface="Calibri"/>
                <a:cs typeface="Calibri"/>
              </a:rPr>
              <a:t> </a:t>
            </a:r>
            <a:r>
              <a:rPr sz="2400" b="1" spc="-5">
                <a:solidFill>
                  <a:srgbClr val="177245"/>
                </a:solidFill>
                <a:latin typeface="Calibri"/>
                <a:cs typeface="Calibri"/>
              </a:rPr>
              <a:t>2014]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67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058" y="533400"/>
            <a:ext cx="960755" cy="9672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764" y="0"/>
            <a:ext cx="55244" cy="6867525"/>
            <a:chOff x="-4764" y="0"/>
            <a:chExt cx="55244" cy="6867525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A405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1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45719" y="0"/>
                  </a:moveTo>
                  <a:lnTo>
                    <a:pt x="45719" y="6858001"/>
                  </a:lnTo>
                  <a:lnTo>
                    <a:pt x="0" y="6858001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ln w="9525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5897" y="2877407"/>
            <a:ext cx="2634112" cy="3391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4330" y="3434895"/>
            <a:ext cx="3875269" cy="7674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9390" y="1810003"/>
            <a:ext cx="7804784" cy="21805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" marR="5080">
              <a:lnSpc>
                <a:spcPct val="100800"/>
              </a:lnSpc>
              <a:spcBef>
                <a:spcPts val="75"/>
              </a:spcBef>
            </a:pPr>
            <a:r>
              <a:rPr sz="2400" spc="-5">
                <a:latin typeface="Calibri"/>
                <a:cs typeface="Calibri"/>
              </a:rPr>
              <a:t>Q: How can we capture ratios of co-occurrence probabilities </a:t>
            </a:r>
            <a:r>
              <a:rPr sz="2400">
                <a:latin typeface="Calibri"/>
                <a:cs typeface="Calibri"/>
              </a:rPr>
              <a:t>as  </a:t>
            </a:r>
            <a:r>
              <a:rPr sz="2400" spc="-5">
                <a:latin typeface="Calibri"/>
                <a:cs typeface="Calibri"/>
              </a:rPr>
              <a:t>linear meaning components in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word vector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space?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10"/>
              </a:spcBef>
            </a:pPr>
            <a:r>
              <a:rPr sz="2400" spc="-5">
                <a:solidFill>
                  <a:srgbClr val="773F9B"/>
                </a:solidFill>
                <a:latin typeface="Calibri"/>
                <a:cs typeface="Calibri"/>
              </a:rPr>
              <a:t>A: Log-bilinear</a:t>
            </a:r>
            <a:r>
              <a:rPr sz="2400" spc="-20">
                <a:solidFill>
                  <a:srgbClr val="773F9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773F9B"/>
                </a:solidFill>
                <a:latin typeface="Calibri"/>
                <a:cs typeface="Calibri"/>
              </a:rPr>
              <a:t>model: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Calibri"/>
              <a:cs typeface="Calibri"/>
            </a:endParaRPr>
          </a:p>
          <a:p>
            <a:pPr marL="403225">
              <a:lnSpc>
                <a:spcPct val="100000"/>
              </a:lnSpc>
            </a:pPr>
            <a:r>
              <a:rPr sz="2400" spc="-5">
                <a:solidFill>
                  <a:srgbClr val="773F9B"/>
                </a:solidFill>
                <a:latin typeface="Calibri"/>
                <a:cs typeface="Calibri"/>
              </a:rPr>
              <a:t>with </a:t>
            </a:r>
            <a:r>
              <a:rPr sz="2400" spc="-10">
                <a:solidFill>
                  <a:srgbClr val="773F9B"/>
                </a:solidFill>
                <a:latin typeface="Calibri"/>
                <a:cs typeface="Calibri"/>
              </a:rPr>
              <a:t>vector differences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50339" y="928115"/>
            <a:ext cx="6659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Encoding meaning </a:t>
            </a:r>
            <a:r>
              <a:t>in </a:t>
            </a:r>
            <a:r>
              <a:rPr spc="-5"/>
              <a:t>vector</a:t>
            </a:r>
            <a:r>
              <a:rPr spc="-10"/>
              <a:t> </a:t>
            </a:r>
            <a:r>
              <a:rPr spc="-5"/>
              <a:t>differences</a:t>
            </a:r>
          </a:p>
        </p:txBody>
      </p:sp>
    </p:spTree>
    <p:extLst>
      <p:ext uri="{BB962C8B-B14F-4D97-AF65-F5344CB8AC3E}">
        <p14:creationId xmlns:p14="http://schemas.microsoft.com/office/powerpoint/2010/main" val="1986183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058" y="533400"/>
            <a:ext cx="960755" cy="96723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-1" y="6851599"/>
            <a:ext cx="45720" cy="6985"/>
          </a:xfrm>
          <a:custGeom>
            <a:avLst/>
            <a:gdLst/>
            <a:ahLst/>
            <a:cxnLst/>
            <a:rect l="l" t="t" r="r" b="b"/>
            <a:pathLst>
              <a:path w="45720" h="6984">
                <a:moveTo>
                  <a:pt x="0" y="6401"/>
                </a:moveTo>
                <a:lnTo>
                  <a:pt x="45719" y="6401"/>
                </a:lnTo>
                <a:lnTo>
                  <a:pt x="45719" y="0"/>
                </a:lnTo>
                <a:lnTo>
                  <a:pt x="0" y="0"/>
                </a:lnTo>
                <a:lnTo>
                  <a:pt x="0" y="6401"/>
                </a:lnTo>
                <a:close/>
              </a:path>
            </a:pathLst>
          </a:custGeom>
          <a:solidFill>
            <a:srgbClr val="A4050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4764" y="0"/>
            <a:ext cx="55244" cy="6867525"/>
            <a:chOff x="-4764" y="0"/>
            <a:chExt cx="55244" cy="6867525"/>
          </a:xfrm>
        </p:grpSpPr>
        <p:sp>
          <p:nvSpPr>
            <p:cNvPr id="5" name="object 5"/>
            <p:cNvSpPr/>
            <p:nvPr/>
          </p:nvSpPr>
          <p:spPr>
            <a:xfrm>
              <a:off x="-1" y="1"/>
              <a:ext cx="45720" cy="4165600"/>
            </a:xfrm>
            <a:custGeom>
              <a:avLst/>
              <a:gdLst/>
              <a:ahLst/>
              <a:cxnLst/>
              <a:rect l="l" t="t" r="r" b="b"/>
              <a:pathLst>
                <a:path w="45720" h="4165600">
                  <a:moveTo>
                    <a:pt x="0" y="4165462"/>
                  </a:moveTo>
                  <a:lnTo>
                    <a:pt x="45719" y="4165462"/>
                  </a:lnTo>
                  <a:lnTo>
                    <a:pt x="45719" y="0"/>
                  </a:lnTo>
                  <a:lnTo>
                    <a:pt x="0" y="0"/>
                  </a:lnTo>
                  <a:lnTo>
                    <a:pt x="0" y="4165462"/>
                  </a:lnTo>
                  <a:close/>
                </a:path>
              </a:pathLst>
            </a:custGeom>
            <a:solidFill>
              <a:srgbClr val="A405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1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45719" y="0"/>
                  </a:moveTo>
                  <a:lnTo>
                    <a:pt x="45719" y="6858001"/>
                  </a:lnTo>
                  <a:lnTo>
                    <a:pt x="0" y="6858001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ln w="9525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9911" y="4975297"/>
            <a:ext cx="2682786" cy="14655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2900" y="5431828"/>
            <a:ext cx="576720" cy="30360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6068851" y="4348927"/>
            <a:ext cx="2972435" cy="2465705"/>
            <a:chOff x="6068851" y="4348927"/>
            <a:chExt cx="2972435" cy="246570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8851" y="4871915"/>
              <a:ext cx="2365190" cy="167537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395003" y="4348927"/>
              <a:ext cx="646430" cy="2465705"/>
            </a:xfrm>
            <a:custGeom>
              <a:avLst/>
              <a:gdLst/>
              <a:ahLst/>
              <a:cxnLst/>
              <a:rect l="l" t="t" r="r" b="b"/>
              <a:pathLst>
                <a:path w="646429" h="2465704">
                  <a:moveTo>
                    <a:pt x="646154" y="0"/>
                  </a:moveTo>
                  <a:lnTo>
                    <a:pt x="0" y="0"/>
                  </a:lnTo>
                  <a:lnTo>
                    <a:pt x="0" y="2465517"/>
                  </a:lnTo>
                  <a:lnTo>
                    <a:pt x="646154" y="2465517"/>
                  </a:lnTo>
                  <a:lnTo>
                    <a:pt x="646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0" y="3014965"/>
            <a:ext cx="6612255" cy="3836670"/>
            <a:chOff x="0" y="3014965"/>
            <a:chExt cx="6612255" cy="383667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946628"/>
              <a:ext cx="4898742" cy="12702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4165464"/>
              <a:ext cx="5267960" cy="2686685"/>
            </a:xfrm>
            <a:custGeom>
              <a:avLst/>
              <a:gdLst/>
              <a:ahLst/>
              <a:cxnLst/>
              <a:rect l="l" t="t" r="r" b="b"/>
              <a:pathLst>
                <a:path w="5267960" h="2686684">
                  <a:moveTo>
                    <a:pt x="0" y="2686135"/>
                  </a:moveTo>
                  <a:lnTo>
                    <a:pt x="0" y="0"/>
                  </a:lnTo>
                  <a:lnTo>
                    <a:pt x="5267669" y="0"/>
                  </a:lnTo>
                  <a:lnTo>
                    <a:pt x="5267669" y="2686135"/>
                  </a:lnTo>
                  <a:lnTo>
                    <a:pt x="0" y="2686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164" y="3014965"/>
              <a:ext cx="5793916" cy="1270279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450339" y="561339"/>
            <a:ext cx="5260340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50"/>
              </a:spcBef>
              <a:tabLst>
                <a:tab pos="1148715" algn="l"/>
              </a:tabLst>
            </a:pPr>
            <a:r>
              <a:rPr sz="2800" spc="-5"/>
              <a:t>Combining the best of both worlds  GloVe	</a:t>
            </a:r>
            <a:r>
              <a:rPr sz="2400" spc="-5">
                <a:solidFill>
                  <a:srgbClr val="177245"/>
                </a:solidFill>
              </a:rPr>
              <a:t>[Pennington </a:t>
            </a:r>
            <a:r>
              <a:rPr sz="2400">
                <a:solidFill>
                  <a:srgbClr val="177245"/>
                </a:solidFill>
              </a:rPr>
              <a:t>et </a:t>
            </a:r>
            <a:r>
              <a:rPr sz="2400" spc="-5">
                <a:solidFill>
                  <a:srgbClr val="177245"/>
                </a:solidFill>
              </a:rPr>
              <a:t>al., EMNLP</a:t>
            </a:r>
            <a:r>
              <a:rPr sz="2400" spc="-70">
                <a:solidFill>
                  <a:srgbClr val="177245"/>
                </a:solidFill>
              </a:rPr>
              <a:t> </a:t>
            </a:r>
            <a:r>
              <a:rPr sz="2400" spc="-5">
                <a:solidFill>
                  <a:srgbClr val="177245"/>
                </a:solidFill>
              </a:rPr>
              <a:t>2014]</a:t>
            </a:r>
            <a:endParaRPr sz="2400"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11066" y="2209800"/>
            <a:ext cx="2997200" cy="3860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43800" y="381000"/>
            <a:ext cx="1288610" cy="123739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6974733" y="2417264"/>
            <a:ext cx="2169795" cy="2585085"/>
            <a:chOff x="6974733" y="2417264"/>
            <a:chExt cx="2169795" cy="258508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0263" y="3043635"/>
              <a:ext cx="1333736" cy="146558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9280" y="2940254"/>
              <a:ext cx="1364719" cy="16753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5083" y="3500165"/>
              <a:ext cx="575288" cy="30361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974733" y="2417264"/>
              <a:ext cx="2169795" cy="2585085"/>
            </a:xfrm>
            <a:custGeom>
              <a:avLst/>
              <a:gdLst/>
              <a:ahLst/>
              <a:cxnLst/>
              <a:rect l="l" t="t" r="r" b="b"/>
              <a:pathLst>
                <a:path w="2169795" h="2585085">
                  <a:moveTo>
                    <a:pt x="0" y="0"/>
                  </a:moveTo>
                  <a:lnTo>
                    <a:pt x="2169266" y="0"/>
                  </a:lnTo>
                  <a:lnTo>
                    <a:pt x="2169266" y="2584692"/>
                  </a:lnTo>
                  <a:lnTo>
                    <a:pt x="0" y="25846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33351" y="4510531"/>
            <a:ext cx="3993515" cy="1717039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71145" indent="-259079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Char char="•"/>
              <a:tabLst>
                <a:tab pos="271780" algn="l"/>
              </a:tabLst>
            </a:pPr>
            <a:r>
              <a:rPr sz="2400" spc="-5">
                <a:latin typeface="Calibri"/>
                <a:cs typeface="Calibri"/>
              </a:rPr>
              <a:t>Fast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  <a:p>
            <a:pPr marL="271145" indent="-259079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Char char="•"/>
              <a:tabLst>
                <a:tab pos="271780" algn="l"/>
              </a:tabLst>
            </a:pPr>
            <a:r>
              <a:rPr sz="2400" spc="-5">
                <a:latin typeface="Calibri"/>
                <a:cs typeface="Calibri"/>
              </a:rPr>
              <a:t>Scalable to huge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corpora</a:t>
            </a:r>
            <a:endParaRPr sz="2400">
              <a:latin typeface="Calibri"/>
              <a:cs typeface="Calibri"/>
            </a:endParaRPr>
          </a:p>
          <a:p>
            <a:pPr marL="203200" marR="5080" indent="-190500">
              <a:lnSpc>
                <a:spcPts val="2810"/>
              </a:lnSpc>
              <a:spcBef>
                <a:spcPts val="780"/>
              </a:spcBef>
              <a:buClr>
                <a:srgbClr val="CC0000"/>
              </a:buClr>
              <a:buFont typeface="Calibri"/>
              <a:buChar char="•"/>
              <a:tabLst>
                <a:tab pos="271780" algn="l"/>
              </a:tabLst>
            </a:pPr>
            <a:r>
              <a:t>	</a:t>
            </a:r>
            <a:r>
              <a:rPr sz="2400" spc="-5">
                <a:latin typeface="Calibri"/>
                <a:cs typeface="Calibri"/>
              </a:rPr>
              <a:t>Good performance </a:t>
            </a:r>
            <a:r>
              <a:rPr sz="2400">
                <a:latin typeface="Calibri"/>
                <a:cs typeface="Calibri"/>
              </a:rPr>
              <a:t>even </a:t>
            </a:r>
            <a:r>
              <a:rPr sz="2400" spc="-5">
                <a:latin typeface="Calibri"/>
                <a:cs typeface="Calibri"/>
              </a:rPr>
              <a:t>with  small corpus </a:t>
            </a:r>
            <a:r>
              <a:rPr sz="2400">
                <a:latin typeface="Calibri"/>
                <a:cs typeface="Calibri"/>
              </a:rPr>
              <a:t>and </a:t>
            </a:r>
            <a:r>
              <a:rPr sz="2400" spc="-5">
                <a:latin typeface="Calibri"/>
                <a:cs typeface="Calibri"/>
              </a:rPr>
              <a:t>small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vectors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568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2272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GloVe</a:t>
            </a:r>
            <a:r>
              <a:rPr spc="-5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0099" y="1828291"/>
            <a:ext cx="1951989" cy="27076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340360">
              <a:lnSpc>
                <a:spcPts val="2090"/>
              </a:lnSpc>
              <a:spcBef>
                <a:spcPts val="225"/>
              </a:spcBef>
            </a:pPr>
            <a:r>
              <a:rPr sz="1800" spc="-10">
                <a:latin typeface="Calibri"/>
                <a:cs typeface="Calibri"/>
              </a:rPr>
              <a:t>Nearest words</a:t>
            </a:r>
            <a:r>
              <a:rPr sz="1800" spc="-75">
                <a:latin typeface="Calibri"/>
                <a:cs typeface="Calibri"/>
              </a:rPr>
              <a:t> </a:t>
            </a:r>
            <a:r>
              <a:rPr sz="1800" spc="-15">
                <a:latin typeface="Calibri"/>
                <a:cs typeface="Calibri"/>
              </a:rPr>
              <a:t>to  </a:t>
            </a:r>
            <a:r>
              <a:rPr sz="1800" spc="-10">
                <a:solidFill>
                  <a:srgbClr val="0365C0"/>
                </a:solidFill>
                <a:latin typeface="Calibri"/>
                <a:cs typeface="Calibri"/>
              </a:rPr>
              <a:t>frog</a:t>
            </a:r>
            <a:r>
              <a:rPr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260350" indent="-226060">
              <a:lnSpc>
                <a:spcPts val="2135"/>
              </a:lnSpc>
              <a:spcBef>
                <a:spcPts val="1739"/>
              </a:spcBef>
              <a:buAutoNum type="arabicPeriod"/>
              <a:tabLst>
                <a:tab pos="260985" algn="l"/>
              </a:tabLst>
            </a:pPr>
            <a:r>
              <a:rPr sz="1800" spc="-10">
                <a:latin typeface="Calibri"/>
                <a:cs typeface="Calibri"/>
              </a:rPr>
              <a:t>frogs</a:t>
            </a:r>
            <a:endParaRPr sz="1800">
              <a:latin typeface="Calibri"/>
              <a:cs typeface="Calibri"/>
            </a:endParaRPr>
          </a:p>
          <a:p>
            <a:pPr marL="260350" indent="-226060">
              <a:lnSpc>
                <a:spcPts val="2135"/>
              </a:lnSpc>
              <a:buAutoNum type="arabicPeriod"/>
              <a:tabLst>
                <a:tab pos="260985" algn="l"/>
              </a:tabLst>
            </a:pPr>
            <a:r>
              <a:rPr sz="1800" spc="-10">
                <a:latin typeface="Calibri"/>
                <a:cs typeface="Calibri"/>
              </a:rPr>
              <a:t>toad</a:t>
            </a:r>
            <a:endParaRPr sz="1800">
              <a:latin typeface="Calibri"/>
              <a:cs typeface="Calibri"/>
            </a:endParaRPr>
          </a:p>
          <a:p>
            <a:pPr marL="260350" indent="-226060">
              <a:lnSpc>
                <a:spcPct val="100000"/>
              </a:lnSpc>
              <a:spcBef>
                <a:spcPts val="25"/>
              </a:spcBef>
              <a:buAutoNum type="arabicPeriod"/>
              <a:tabLst>
                <a:tab pos="260985" algn="l"/>
              </a:tabLst>
            </a:pPr>
            <a:r>
              <a:rPr sz="1800" spc="-10">
                <a:latin typeface="Calibri"/>
                <a:cs typeface="Calibri"/>
              </a:rPr>
              <a:t>litoria</a:t>
            </a:r>
            <a:endParaRPr sz="1800">
              <a:latin typeface="Calibri"/>
              <a:cs typeface="Calibri"/>
            </a:endParaRPr>
          </a:p>
          <a:p>
            <a:pPr marL="260350" indent="-226060">
              <a:lnSpc>
                <a:spcPts val="2125"/>
              </a:lnSpc>
              <a:spcBef>
                <a:spcPts val="50"/>
              </a:spcBef>
              <a:buAutoNum type="arabicPeriod"/>
              <a:tabLst>
                <a:tab pos="260985" algn="l"/>
              </a:tabLst>
            </a:pPr>
            <a:r>
              <a:rPr sz="1800" spc="-5">
                <a:latin typeface="Calibri"/>
                <a:cs typeface="Calibri"/>
              </a:rPr>
              <a:t>leptodactylidae</a:t>
            </a:r>
            <a:endParaRPr sz="1800">
              <a:latin typeface="Calibri"/>
              <a:cs typeface="Calibri"/>
            </a:endParaRPr>
          </a:p>
          <a:p>
            <a:pPr marL="260350" indent="-226060">
              <a:lnSpc>
                <a:spcPts val="2125"/>
              </a:lnSpc>
              <a:buAutoNum type="arabicPeriod"/>
              <a:tabLst>
                <a:tab pos="260985" algn="l"/>
              </a:tabLst>
            </a:pPr>
            <a:r>
              <a:rPr sz="1800" spc="-10">
                <a:latin typeface="Calibri"/>
                <a:cs typeface="Calibri"/>
              </a:rPr>
              <a:t>rana</a:t>
            </a:r>
            <a:endParaRPr sz="1800">
              <a:latin typeface="Calibri"/>
              <a:cs typeface="Calibri"/>
            </a:endParaRPr>
          </a:p>
          <a:p>
            <a:pPr marL="260350" indent="-226060">
              <a:lnSpc>
                <a:spcPts val="2135"/>
              </a:lnSpc>
              <a:spcBef>
                <a:spcPts val="45"/>
              </a:spcBef>
              <a:buAutoNum type="arabicPeriod"/>
              <a:tabLst>
                <a:tab pos="260985" algn="l"/>
              </a:tabLst>
            </a:pPr>
            <a:r>
              <a:rPr sz="1800" spc="-15">
                <a:latin typeface="Calibri"/>
                <a:cs typeface="Calibri"/>
              </a:rPr>
              <a:t>lizard</a:t>
            </a:r>
            <a:endParaRPr sz="1800">
              <a:latin typeface="Calibri"/>
              <a:cs typeface="Calibri"/>
            </a:endParaRPr>
          </a:p>
          <a:p>
            <a:pPr marL="260350" indent="-226060">
              <a:lnSpc>
                <a:spcPts val="2135"/>
              </a:lnSpc>
              <a:buAutoNum type="arabicPeriod"/>
              <a:tabLst>
                <a:tab pos="260985" algn="l"/>
              </a:tabLst>
            </a:pPr>
            <a:r>
              <a:rPr sz="1800" spc="-5">
                <a:latin typeface="Calibri"/>
                <a:cs typeface="Calibri"/>
              </a:rPr>
              <a:t>eleutherodactylus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8065" y="821691"/>
            <a:ext cx="2185542" cy="20056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360957" y="3035300"/>
            <a:ext cx="566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latin typeface="Calibri"/>
                <a:cs typeface="Calibri"/>
              </a:rPr>
              <a:t>litoria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8853" y="946527"/>
            <a:ext cx="2651508" cy="175598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90239" y="3035300"/>
            <a:ext cx="1461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leptodactylidae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5001" y="3537363"/>
            <a:ext cx="2674180" cy="20056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70166" y="5848603"/>
            <a:ext cx="440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>
                <a:latin typeface="Calibri"/>
                <a:cs typeface="Calibri"/>
              </a:rPr>
              <a:t>r</a:t>
            </a:r>
            <a:r>
              <a:rPr sz="1800">
                <a:latin typeface="Calibri"/>
                <a:cs typeface="Calibri"/>
              </a:rPr>
              <a:t>ana</a:t>
            </a: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8800" y="3521929"/>
            <a:ext cx="2850592" cy="202108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89512" y="5848603"/>
            <a:ext cx="1704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latin typeface="Calibri"/>
                <a:cs typeface="Calibri"/>
              </a:rPr>
              <a:t>eleutherodactylus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540" y="6292596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Calibri"/>
                <a:cs typeface="Calibri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4154251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55</a:t>
            </a:fld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706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3A87FF"/>
                </a:solidFill>
              </a:rPr>
              <a:t>5. How to </a:t>
            </a:r>
            <a:r>
              <a:rPr spc="-5">
                <a:solidFill>
                  <a:srgbClr val="3A87FF"/>
                </a:solidFill>
              </a:rPr>
              <a:t>evaluate </a:t>
            </a:r>
            <a:r>
              <a:rPr>
                <a:solidFill>
                  <a:srgbClr val="3A87FF"/>
                </a:solidFill>
              </a:rPr>
              <a:t>word</a:t>
            </a:r>
            <a:r>
              <a:rPr spc="-4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vectors?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46988"/>
            <a:ext cx="7927975" cy="46615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>
                <a:latin typeface="Calibri"/>
                <a:cs typeface="Calibri"/>
              </a:rPr>
              <a:t>Related to </a:t>
            </a:r>
            <a:r>
              <a:rPr sz="2000" spc="-5">
                <a:latin typeface="Calibri"/>
                <a:cs typeface="Calibri"/>
              </a:rPr>
              <a:t>general evaluation </a:t>
            </a:r>
            <a:r>
              <a:rPr sz="2000">
                <a:latin typeface="Calibri"/>
                <a:cs typeface="Calibri"/>
              </a:rPr>
              <a:t>in </a:t>
            </a:r>
            <a:r>
              <a:rPr sz="2000" spc="-5">
                <a:latin typeface="Calibri"/>
                <a:cs typeface="Calibri"/>
              </a:rPr>
              <a:t>NLP: Intrinsic </a:t>
            </a:r>
            <a:r>
              <a:rPr sz="2000">
                <a:latin typeface="Calibri"/>
                <a:cs typeface="Calibri"/>
              </a:rPr>
              <a:t>vs. </a:t>
            </a:r>
            <a:r>
              <a:rPr sz="2000" spc="-5">
                <a:latin typeface="Calibri"/>
                <a:cs typeface="Calibri"/>
              </a:rPr>
              <a:t>extrinsic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Intrinsic: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409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>
                <a:latin typeface="Calibri"/>
                <a:cs typeface="Calibri"/>
              </a:rPr>
              <a:t>Evaluation on </a:t>
            </a:r>
            <a:r>
              <a:rPr sz="2000">
                <a:latin typeface="Calibri"/>
                <a:cs typeface="Calibri"/>
              </a:rPr>
              <a:t>a </a:t>
            </a:r>
            <a:r>
              <a:rPr sz="2000" spc="-5">
                <a:latin typeface="Calibri"/>
                <a:cs typeface="Calibri"/>
              </a:rPr>
              <a:t>specific/intermediate</a:t>
            </a:r>
            <a:r>
              <a:rPr sz="2000">
                <a:latin typeface="Calibri"/>
                <a:cs typeface="Calibri"/>
              </a:rPr>
              <a:t> subtask</a:t>
            </a: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>
                <a:latin typeface="Calibri"/>
                <a:cs typeface="Calibri"/>
              </a:rPr>
              <a:t>Fast to</a:t>
            </a:r>
            <a:r>
              <a:rPr sz="2000" spc="-15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compute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>
                <a:latin typeface="Calibri"/>
                <a:cs typeface="Calibri"/>
              </a:rPr>
              <a:t>Helps </a:t>
            </a:r>
            <a:r>
              <a:rPr sz="2000">
                <a:latin typeface="Calibri"/>
                <a:cs typeface="Calibri"/>
              </a:rPr>
              <a:t>to </a:t>
            </a:r>
            <a:r>
              <a:rPr sz="2000" spc="-5">
                <a:latin typeface="Calibri"/>
                <a:cs typeface="Calibri"/>
              </a:rPr>
              <a:t>understand </a:t>
            </a:r>
            <a:r>
              <a:rPr sz="2000">
                <a:latin typeface="Calibri"/>
                <a:cs typeface="Calibri"/>
              </a:rPr>
              <a:t>that</a:t>
            </a:r>
            <a:r>
              <a:rPr sz="2000" spc="-1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system</a:t>
            </a:r>
          </a:p>
          <a:p>
            <a:pPr marL="698500" lvl="1" indent="-228600">
              <a:lnSpc>
                <a:spcPct val="100000"/>
              </a:lnSpc>
              <a:spcBef>
                <a:spcPts val="48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>
                <a:latin typeface="Calibri"/>
                <a:cs typeface="Calibri"/>
              </a:rPr>
              <a:t>Not </a:t>
            </a:r>
            <a:r>
              <a:rPr sz="2000">
                <a:latin typeface="Calibri"/>
                <a:cs typeface="Calibri"/>
              </a:rPr>
              <a:t>clear if really </a:t>
            </a:r>
            <a:r>
              <a:rPr sz="2000" spc="-5">
                <a:latin typeface="Calibri"/>
                <a:cs typeface="Calibri"/>
              </a:rPr>
              <a:t>helpful unless correlation </a:t>
            </a:r>
            <a:r>
              <a:rPr sz="2000">
                <a:latin typeface="Calibri"/>
                <a:cs typeface="Calibri"/>
              </a:rPr>
              <a:t>to real task is established</a:t>
            </a: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Extrinsic: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409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>
                <a:latin typeface="Calibri"/>
                <a:cs typeface="Calibri"/>
              </a:rPr>
              <a:t>Evaluation on </a:t>
            </a:r>
            <a:r>
              <a:rPr sz="2000">
                <a:latin typeface="Calibri"/>
                <a:cs typeface="Calibri"/>
              </a:rPr>
              <a:t>a real</a:t>
            </a:r>
            <a:r>
              <a:rPr sz="2000" spc="-5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task</a:t>
            </a: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>
                <a:latin typeface="Calibri"/>
                <a:cs typeface="Calibri"/>
              </a:rPr>
              <a:t>Can </a:t>
            </a:r>
            <a:r>
              <a:rPr sz="2000">
                <a:latin typeface="Calibri"/>
                <a:cs typeface="Calibri"/>
              </a:rPr>
              <a:t>take a </a:t>
            </a:r>
            <a:r>
              <a:rPr sz="2000" spc="-5">
                <a:latin typeface="Calibri"/>
                <a:cs typeface="Calibri"/>
              </a:rPr>
              <a:t>long </a:t>
            </a:r>
            <a:r>
              <a:rPr sz="2000">
                <a:latin typeface="Calibri"/>
                <a:cs typeface="Calibri"/>
              </a:rPr>
              <a:t>time to </a:t>
            </a:r>
            <a:r>
              <a:rPr sz="2000" spc="-5">
                <a:latin typeface="Calibri"/>
                <a:cs typeface="Calibri"/>
              </a:rPr>
              <a:t>compute</a:t>
            </a:r>
            <a:r>
              <a:rPr sz="2000" spc="-2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accuracy</a:t>
            </a:r>
            <a:endParaRPr sz="2000">
              <a:latin typeface="Calibri"/>
              <a:cs typeface="Calibri"/>
            </a:endParaRPr>
          </a:p>
          <a:p>
            <a:pPr marL="698500" marR="437515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>
                <a:latin typeface="Calibri"/>
                <a:cs typeface="Calibri"/>
              </a:rPr>
              <a:t>Unclear </a:t>
            </a:r>
            <a:r>
              <a:rPr sz="2000">
                <a:latin typeface="Calibri"/>
                <a:cs typeface="Calibri"/>
              </a:rPr>
              <a:t>if the </a:t>
            </a:r>
            <a:r>
              <a:rPr sz="2000" spc="-5">
                <a:latin typeface="Calibri"/>
                <a:cs typeface="Calibri"/>
              </a:rPr>
              <a:t>subsystem </a:t>
            </a:r>
            <a:r>
              <a:rPr sz="2000">
                <a:latin typeface="Calibri"/>
                <a:cs typeface="Calibri"/>
              </a:rPr>
              <a:t>is the </a:t>
            </a:r>
            <a:r>
              <a:rPr sz="2000" spc="-5">
                <a:latin typeface="Calibri"/>
                <a:cs typeface="Calibri"/>
              </a:rPr>
              <a:t>problem or </a:t>
            </a:r>
            <a:r>
              <a:rPr sz="2000">
                <a:latin typeface="Calibri"/>
                <a:cs typeface="Calibri"/>
              </a:rPr>
              <a:t>its </a:t>
            </a:r>
            <a:r>
              <a:rPr sz="2000" spc="-5">
                <a:latin typeface="Calibri"/>
                <a:cs typeface="Calibri"/>
              </a:rPr>
              <a:t>interaction or other  subsystems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48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>
                <a:latin typeface="Calibri"/>
                <a:cs typeface="Calibri"/>
              </a:rPr>
              <a:t>If replacing </a:t>
            </a:r>
            <a:r>
              <a:rPr sz="2000">
                <a:latin typeface="Calibri"/>
                <a:cs typeface="Calibri"/>
              </a:rPr>
              <a:t>exactly </a:t>
            </a:r>
            <a:r>
              <a:rPr sz="2000" spc="-5">
                <a:latin typeface="Calibri"/>
                <a:cs typeface="Calibri"/>
              </a:rPr>
              <a:t>one subsystem </a:t>
            </a:r>
            <a:r>
              <a:rPr sz="2000">
                <a:latin typeface="Calibri"/>
                <a:cs typeface="Calibri"/>
              </a:rPr>
              <a:t>with </a:t>
            </a:r>
            <a:r>
              <a:rPr sz="2000" spc="-5">
                <a:latin typeface="Calibri"/>
                <a:cs typeface="Calibri"/>
              </a:rPr>
              <a:t>another improves accuracy</a:t>
            </a:r>
            <a:r>
              <a:rPr sz="2000" spc="70">
                <a:latin typeface="Calibri"/>
                <a:cs typeface="Calibri"/>
              </a:rPr>
              <a:t> </a:t>
            </a:r>
            <a:r>
              <a:rPr sz="2000">
                <a:latin typeface="Wingdings"/>
                <a:cs typeface="Wingdings"/>
              </a:rPr>
              <a:t></a:t>
            </a:r>
          </a:p>
          <a:p>
            <a:pPr marL="698500">
              <a:lnSpc>
                <a:spcPct val="100000"/>
              </a:lnSpc>
            </a:pPr>
            <a:r>
              <a:rPr sz="2000" spc="-5">
                <a:latin typeface="Calibri"/>
                <a:cs typeface="Calibri"/>
              </a:rPr>
              <a:t>Winning!</a:t>
            </a:r>
            <a:endParaRPr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8991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410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Intrinsic </a:t>
            </a:r>
            <a:r>
              <a:rPr>
                <a:solidFill>
                  <a:srgbClr val="3A87FF"/>
                </a:solidFill>
              </a:rPr>
              <a:t>word </a:t>
            </a:r>
            <a:r>
              <a:rPr spc="-5">
                <a:solidFill>
                  <a:srgbClr val="3A87FF"/>
                </a:solidFill>
              </a:rPr>
              <a:t>vector</a:t>
            </a:r>
            <a:r>
              <a:rPr spc="-3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10996"/>
            <a:ext cx="2750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Word </a:t>
            </a:r>
            <a:r>
              <a:rPr sz="2000">
                <a:latin typeface="Calibri"/>
                <a:cs typeface="Calibri"/>
              </a:rPr>
              <a:t>Vector</a:t>
            </a:r>
            <a:r>
              <a:rPr sz="2000" spc="-5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Analogies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2939796"/>
            <a:ext cx="4107815" cy="2580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32715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Evaluate word vectors by how well  </a:t>
            </a:r>
            <a:r>
              <a:rPr sz="2000">
                <a:latin typeface="Calibri"/>
                <a:cs typeface="Calibri"/>
              </a:rPr>
              <a:t>their </a:t>
            </a:r>
            <a:r>
              <a:rPr sz="2000" spc="-5">
                <a:latin typeface="Calibri"/>
                <a:cs typeface="Calibri"/>
              </a:rPr>
              <a:t>cosine </a:t>
            </a:r>
            <a:r>
              <a:rPr sz="2000">
                <a:latin typeface="Calibri"/>
                <a:cs typeface="Calibri"/>
              </a:rPr>
              <a:t>distance after </a:t>
            </a:r>
            <a:r>
              <a:rPr sz="2000" spc="-5">
                <a:latin typeface="Calibri"/>
                <a:cs typeface="Calibri"/>
              </a:rPr>
              <a:t>addition  captures intuitive </a:t>
            </a:r>
            <a:r>
              <a:rPr sz="2000">
                <a:latin typeface="Calibri"/>
                <a:cs typeface="Calibri"/>
              </a:rPr>
              <a:t>semantic </a:t>
            </a:r>
            <a:r>
              <a:rPr sz="2000" spc="-5">
                <a:latin typeface="Calibri"/>
                <a:cs typeface="Calibri"/>
              </a:rPr>
              <a:t>and  syntactic analogy</a:t>
            </a:r>
            <a:r>
              <a:rPr sz="2000" spc="-1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questions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Discarding </a:t>
            </a:r>
            <a:r>
              <a:rPr sz="2000">
                <a:latin typeface="Calibri"/>
                <a:cs typeface="Calibri"/>
              </a:rPr>
              <a:t>the </a:t>
            </a:r>
            <a:r>
              <a:rPr sz="2000" spc="-5">
                <a:latin typeface="Calibri"/>
                <a:cs typeface="Calibri"/>
              </a:rPr>
              <a:t>input words from the  search!</a:t>
            </a:r>
            <a:endParaRPr sz="2000">
              <a:latin typeface="Calibri"/>
              <a:cs typeface="Calibri"/>
            </a:endParaRPr>
          </a:p>
          <a:p>
            <a:pPr marL="355600" marR="77470" indent="-342900">
              <a:lnSpc>
                <a:spcPct val="100000"/>
              </a:lnSpc>
              <a:spcBef>
                <a:spcPts val="409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Problem: What </a:t>
            </a:r>
            <a:r>
              <a:rPr sz="2000">
                <a:latin typeface="Calibri"/>
                <a:cs typeface="Calibri"/>
              </a:rPr>
              <a:t>if the </a:t>
            </a:r>
            <a:r>
              <a:rPr sz="2000" spc="-5">
                <a:latin typeface="Calibri"/>
                <a:cs typeface="Calibri"/>
              </a:rPr>
              <a:t>information </a:t>
            </a:r>
            <a:r>
              <a:rPr sz="2000">
                <a:latin typeface="Calibri"/>
                <a:cs typeface="Calibri"/>
              </a:rPr>
              <a:t>is  there </a:t>
            </a:r>
            <a:r>
              <a:rPr sz="2000" spc="-5">
                <a:latin typeface="Calibri"/>
                <a:cs typeface="Calibri"/>
              </a:rPr>
              <a:t>but not linear?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375" y="2256028"/>
            <a:ext cx="2400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>
                <a:solidFill>
                  <a:srgbClr val="0365C0"/>
                </a:solidFill>
                <a:latin typeface="Calibri"/>
                <a:cs typeface="Calibri"/>
              </a:rPr>
              <a:t>man:woman ::</a:t>
            </a:r>
            <a:r>
              <a:rPr sz="2200" spc="-70">
                <a:solidFill>
                  <a:srgbClr val="0365C0"/>
                </a:solidFill>
                <a:latin typeface="Calibri"/>
                <a:cs typeface="Calibri"/>
              </a:rPr>
              <a:t> </a:t>
            </a:r>
            <a:r>
              <a:rPr sz="2200" spc="-5">
                <a:solidFill>
                  <a:srgbClr val="0365C0"/>
                </a:solidFill>
                <a:latin typeface="Calibri"/>
                <a:cs typeface="Calibri"/>
              </a:rPr>
              <a:t>king:?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6950" y="1753797"/>
            <a:ext cx="1339850" cy="4540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540"/>
              </a:spcBef>
            </a:pPr>
            <a:r>
              <a:rPr sz="1800">
                <a:latin typeface="Calibri"/>
                <a:cs typeface="Calibri"/>
              </a:rPr>
              <a:t>a:b ::</a:t>
            </a:r>
            <a:r>
              <a:rPr sz="1800" spc="5">
                <a:latin typeface="Calibri"/>
                <a:cs typeface="Calibri"/>
              </a:rPr>
              <a:t> </a:t>
            </a:r>
            <a:r>
              <a:rPr sz="1800">
                <a:latin typeface="Calibri"/>
                <a:cs typeface="Calibri"/>
              </a:rPr>
              <a:t>c:?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0096" y="1734311"/>
            <a:ext cx="1432560" cy="54559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739896" y="1847088"/>
            <a:ext cx="978535" cy="307975"/>
            <a:chOff x="3739896" y="1847088"/>
            <a:chExt cx="978535" cy="3079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9896" y="1847088"/>
              <a:ext cx="978408" cy="3078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80608" y="1918431"/>
              <a:ext cx="784860" cy="114300"/>
            </a:xfrm>
            <a:custGeom>
              <a:avLst/>
              <a:gdLst/>
              <a:ahLst/>
              <a:cxnLst/>
              <a:rect l="l" t="t" r="r" b="b"/>
              <a:pathLst>
                <a:path w="784860" h="114300">
                  <a:moveTo>
                    <a:pt x="670220" y="0"/>
                  </a:moveTo>
                  <a:lnTo>
                    <a:pt x="670220" y="114300"/>
                  </a:lnTo>
                  <a:lnTo>
                    <a:pt x="746420" y="76200"/>
                  </a:lnTo>
                  <a:lnTo>
                    <a:pt x="689270" y="76200"/>
                  </a:lnTo>
                  <a:lnTo>
                    <a:pt x="689270" y="38100"/>
                  </a:lnTo>
                  <a:lnTo>
                    <a:pt x="746420" y="38100"/>
                  </a:lnTo>
                  <a:lnTo>
                    <a:pt x="670220" y="0"/>
                  </a:lnTo>
                  <a:close/>
                </a:path>
                <a:path w="784860" h="114300">
                  <a:moveTo>
                    <a:pt x="67022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670220" y="76200"/>
                  </a:lnTo>
                  <a:lnTo>
                    <a:pt x="670220" y="38100"/>
                  </a:lnTo>
                  <a:close/>
                </a:path>
                <a:path w="784860" h="114300">
                  <a:moveTo>
                    <a:pt x="746420" y="38100"/>
                  </a:moveTo>
                  <a:lnTo>
                    <a:pt x="689270" y="38100"/>
                  </a:lnTo>
                  <a:lnTo>
                    <a:pt x="689270" y="76200"/>
                  </a:lnTo>
                  <a:lnTo>
                    <a:pt x="746420" y="76200"/>
                  </a:lnTo>
                  <a:lnTo>
                    <a:pt x="784520" y="57150"/>
                  </a:lnTo>
                  <a:lnTo>
                    <a:pt x="746420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937759" y="1545336"/>
            <a:ext cx="3938270" cy="911860"/>
            <a:chOff x="4937759" y="1545336"/>
            <a:chExt cx="3938270" cy="91186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759" y="1545336"/>
              <a:ext cx="3938016" cy="9113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83765" y="1564704"/>
              <a:ext cx="3845560" cy="822325"/>
            </a:xfrm>
            <a:custGeom>
              <a:avLst/>
              <a:gdLst/>
              <a:ahLst/>
              <a:cxnLst/>
              <a:rect l="l" t="t" r="r" b="b"/>
              <a:pathLst>
                <a:path w="3845559" h="822325">
                  <a:moveTo>
                    <a:pt x="0" y="0"/>
                  </a:moveTo>
                  <a:lnTo>
                    <a:pt x="3845463" y="0"/>
                  </a:lnTo>
                  <a:lnTo>
                    <a:pt x="3845463" y="821714"/>
                  </a:lnTo>
                  <a:lnTo>
                    <a:pt x="0" y="82171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3455" y="1632681"/>
              <a:ext cx="3429000" cy="68580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984922" y="2822898"/>
            <a:ext cx="3854450" cy="3509645"/>
            <a:chOff x="4984922" y="2822898"/>
            <a:chExt cx="3854450" cy="3509645"/>
          </a:xfrm>
        </p:grpSpPr>
        <p:sp>
          <p:nvSpPr>
            <p:cNvPr id="16" name="object 16"/>
            <p:cNvSpPr/>
            <p:nvPr/>
          </p:nvSpPr>
          <p:spPr>
            <a:xfrm>
              <a:off x="6127318" y="5114455"/>
              <a:ext cx="1342390" cy="339725"/>
            </a:xfrm>
            <a:custGeom>
              <a:avLst/>
              <a:gdLst/>
              <a:ahLst/>
              <a:cxnLst/>
              <a:rect l="l" t="t" r="r" b="b"/>
              <a:pathLst>
                <a:path w="1342390" h="339725">
                  <a:moveTo>
                    <a:pt x="1265178" y="24758"/>
                  </a:moveTo>
                  <a:lnTo>
                    <a:pt x="0" y="314694"/>
                  </a:lnTo>
                  <a:lnTo>
                    <a:pt x="5673" y="339453"/>
                  </a:lnTo>
                  <a:lnTo>
                    <a:pt x="1270851" y="49515"/>
                  </a:lnTo>
                  <a:lnTo>
                    <a:pt x="1265178" y="24758"/>
                  </a:lnTo>
                  <a:close/>
                </a:path>
                <a:path w="1342390" h="339725">
                  <a:moveTo>
                    <a:pt x="1340096" y="21921"/>
                  </a:moveTo>
                  <a:lnTo>
                    <a:pt x="1277556" y="21921"/>
                  </a:lnTo>
                  <a:lnTo>
                    <a:pt x="1283230" y="46678"/>
                  </a:lnTo>
                  <a:lnTo>
                    <a:pt x="1270851" y="49515"/>
                  </a:lnTo>
                  <a:lnTo>
                    <a:pt x="1276525" y="74274"/>
                  </a:lnTo>
                  <a:lnTo>
                    <a:pt x="1340096" y="21921"/>
                  </a:lnTo>
                  <a:close/>
                </a:path>
                <a:path w="1342390" h="339725">
                  <a:moveTo>
                    <a:pt x="1277556" y="21921"/>
                  </a:moveTo>
                  <a:lnTo>
                    <a:pt x="1265178" y="24758"/>
                  </a:lnTo>
                  <a:lnTo>
                    <a:pt x="1270851" y="49515"/>
                  </a:lnTo>
                  <a:lnTo>
                    <a:pt x="1283230" y="46678"/>
                  </a:lnTo>
                  <a:lnTo>
                    <a:pt x="1277556" y="21921"/>
                  </a:lnTo>
                  <a:close/>
                </a:path>
                <a:path w="1342390" h="339725">
                  <a:moveTo>
                    <a:pt x="1259504" y="0"/>
                  </a:moveTo>
                  <a:lnTo>
                    <a:pt x="1265178" y="24758"/>
                  </a:lnTo>
                  <a:lnTo>
                    <a:pt x="1277556" y="21921"/>
                  </a:lnTo>
                  <a:lnTo>
                    <a:pt x="1340096" y="21921"/>
                  </a:lnTo>
                  <a:lnTo>
                    <a:pt x="1342289" y="20115"/>
                  </a:lnTo>
                  <a:lnTo>
                    <a:pt x="1259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4922" y="2822898"/>
              <a:ext cx="3854277" cy="350936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69359" y="3623564"/>
            <a:ext cx="409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0365C0"/>
                </a:solidFill>
                <a:latin typeface="Calibri"/>
                <a:cs typeface="Calibri"/>
              </a:rPr>
              <a:t>k</a:t>
            </a:r>
            <a:r>
              <a:rPr sz="1800">
                <a:solidFill>
                  <a:srgbClr val="0365C0"/>
                </a:solidFill>
                <a:latin typeface="Calibri"/>
                <a:cs typeface="Calibri"/>
              </a:rPr>
              <a:t>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01453" y="5053076"/>
            <a:ext cx="438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>
                <a:solidFill>
                  <a:srgbClr val="0365C0"/>
                </a:solidFill>
                <a:latin typeface="Calibri"/>
                <a:cs typeface="Calibri"/>
              </a:rPr>
              <a:t>m</a:t>
            </a:r>
            <a:r>
              <a:rPr sz="1800">
                <a:solidFill>
                  <a:srgbClr val="0365C0"/>
                </a:solidFill>
                <a:latin typeface="Calibri"/>
                <a:cs typeface="Calibri"/>
              </a:rPr>
              <a:t>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72174" y="4748276"/>
            <a:ext cx="720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>
                <a:solidFill>
                  <a:srgbClr val="0365C0"/>
                </a:solidFill>
                <a:latin typeface="Calibri"/>
                <a:cs typeface="Calibri"/>
              </a:rPr>
              <a:t>w</a:t>
            </a:r>
            <a:r>
              <a:rPr sz="1800">
                <a:solidFill>
                  <a:srgbClr val="0365C0"/>
                </a:solidFill>
                <a:latin typeface="Calibri"/>
                <a:cs typeface="Calibri"/>
              </a:rPr>
              <a:t>oman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127318" y="3344168"/>
            <a:ext cx="1945639" cy="2110105"/>
            <a:chOff x="6127318" y="3344168"/>
            <a:chExt cx="1945639" cy="2110105"/>
          </a:xfrm>
        </p:grpSpPr>
        <p:sp>
          <p:nvSpPr>
            <p:cNvPr id="22" name="object 22"/>
            <p:cNvSpPr/>
            <p:nvPr/>
          </p:nvSpPr>
          <p:spPr>
            <a:xfrm>
              <a:off x="7474073" y="3344168"/>
              <a:ext cx="598805" cy="561975"/>
            </a:xfrm>
            <a:custGeom>
              <a:avLst/>
              <a:gdLst/>
              <a:ahLst/>
              <a:cxnLst/>
              <a:rect l="l" t="t" r="r" b="b"/>
              <a:pathLst>
                <a:path w="598804" h="561975">
                  <a:moveTo>
                    <a:pt x="598261" y="0"/>
                  </a:moveTo>
                  <a:lnTo>
                    <a:pt x="0" y="0"/>
                  </a:lnTo>
                  <a:lnTo>
                    <a:pt x="0" y="561428"/>
                  </a:lnTo>
                  <a:lnTo>
                    <a:pt x="598261" y="561428"/>
                  </a:lnTo>
                  <a:lnTo>
                    <a:pt x="598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27318" y="5114455"/>
              <a:ext cx="1342390" cy="339725"/>
            </a:xfrm>
            <a:custGeom>
              <a:avLst/>
              <a:gdLst/>
              <a:ahLst/>
              <a:cxnLst/>
              <a:rect l="l" t="t" r="r" b="b"/>
              <a:pathLst>
                <a:path w="1342390" h="339725">
                  <a:moveTo>
                    <a:pt x="1265178" y="24758"/>
                  </a:moveTo>
                  <a:lnTo>
                    <a:pt x="0" y="314694"/>
                  </a:lnTo>
                  <a:lnTo>
                    <a:pt x="5673" y="339453"/>
                  </a:lnTo>
                  <a:lnTo>
                    <a:pt x="1270851" y="49515"/>
                  </a:lnTo>
                  <a:lnTo>
                    <a:pt x="1265178" y="24758"/>
                  </a:lnTo>
                  <a:close/>
                </a:path>
                <a:path w="1342390" h="339725">
                  <a:moveTo>
                    <a:pt x="1340096" y="21921"/>
                  </a:moveTo>
                  <a:lnTo>
                    <a:pt x="1277556" y="21921"/>
                  </a:lnTo>
                  <a:lnTo>
                    <a:pt x="1283230" y="46678"/>
                  </a:lnTo>
                  <a:lnTo>
                    <a:pt x="1270851" y="49515"/>
                  </a:lnTo>
                  <a:lnTo>
                    <a:pt x="1276525" y="74274"/>
                  </a:lnTo>
                  <a:lnTo>
                    <a:pt x="1340096" y="21921"/>
                  </a:lnTo>
                  <a:close/>
                </a:path>
                <a:path w="1342390" h="339725">
                  <a:moveTo>
                    <a:pt x="1277556" y="21921"/>
                  </a:moveTo>
                  <a:lnTo>
                    <a:pt x="1265178" y="24758"/>
                  </a:lnTo>
                  <a:lnTo>
                    <a:pt x="1270851" y="49515"/>
                  </a:lnTo>
                  <a:lnTo>
                    <a:pt x="1283230" y="46678"/>
                  </a:lnTo>
                  <a:lnTo>
                    <a:pt x="1277556" y="21921"/>
                  </a:lnTo>
                  <a:close/>
                </a:path>
                <a:path w="1342390" h="339725">
                  <a:moveTo>
                    <a:pt x="1259504" y="0"/>
                  </a:moveTo>
                  <a:lnTo>
                    <a:pt x="1265178" y="24758"/>
                  </a:lnTo>
                  <a:lnTo>
                    <a:pt x="1277556" y="21921"/>
                  </a:lnTo>
                  <a:lnTo>
                    <a:pt x="1340096" y="21921"/>
                  </a:lnTo>
                  <a:lnTo>
                    <a:pt x="1342289" y="20115"/>
                  </a:lnTo>
                  <a:lnTo>
                    <a:pt x="12595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6481850" y="3611313"/>
            <a:ext cx="1342390" cy="339725"/>
          </a:xfrm>
          <a:custGeom>
            <a:avLst/>
            <a:gdLst/>
            <a:ahLst/>
            <a:cxnLst/>
            <a:rect l="l" t="t" r="r" b="b"/>
            <a:pathLst>
              <a:path w="1342390" h="339725">
                <a:moveTo>
                  <a:pt x="1265178" y="24758"/>
                </a:moveTo>
                <a:lnTo>
                  <a:pt x="0" y="314695"/>
                </a:lnTo>
                <a:lnTo>
                  <a:pt x="5673" y="339453"/>
                </a:lnTo>
                <a:lnTo>
                  <a:pt x="1270851" y="49516"/>
                </a:lnTo>
                <a:lnTo>
                  <a:pt x="1265178" y="24758"/>
                </a:lnTo>
                <a:close/>
              </a:path>
              <a:path w="1342390" h="339725">
                <a:moveTo>
                  <a:pt x="1340098" y="21921"/>
                </a:moveTo>
                <a:lnTo>
                  <a:pt x="1277556" y="21921"/>
                </a:lnTo>
                <a:lnTo>
                  <a:pt x="1283230" y="46680"/>
                </a:lnTo>
                <a:lnTo>
                  <a:pt x="1270851" y="49516"/>
                </a:lnTo>
                <a:lnTo>
                  <a:pt x="1276525" y="74274"/>
                </a:lnTo>
                <a:lnTo>
                  <a:pt x="1340098" y="21921"/>
                </a:lnTo>
                <a:close/>
              </a:path>
              <a:path w="1342390" h="339725">
                <a:moveTo>
                  <a:pt x="1277556" y="21921"/>
                </a:moveTo>
                <a:lnTo>
                  <a:pt x="1265178" y="24758"/>
                </a:lnTo>
                <a:lnTo>
                  <a:pt x="1270851" y="49516"/>
                </a:lnTo>
                <a:lnTo>
                  <a:pt x="1283230" y="46680"/>
                </a:lnTo>
                <a:lnTo>
                  <a:pt x="1277556" y="21921"/>
                </a:lnTo>
                <a:close/>
              </a:path>
              <a:path w="1342390" h="339725">
                <a:moveTo>
                  <a:pt x="1259504" y="0"/>
                </a:moveTo>
                <a:lnTo>
                  <a:pt x="1265178" y="24758"/>
                </a:lnTo>
                <a:lnTo>
                  <a:pt x="1277556" y="21921"/>
                </a:lnTo>
                <a:lnTo>
                  <a:pt x="1340098" y="21921"/>
                </a:lnTo>
                <a:lnTo>
                  <a:pt x="1342289" y="20116"/>
                </a:lnTo>
                <a:lnTo>
                  <a:pt x="125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317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34118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Glove</a:t>
            </a:r>
            <a:r>
              <a:rPr spc="-5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Visualizations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788" y="962525"/>
            <a:ext cx="6607585" cy="516741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57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176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2071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Glove Visualizations: Company </a:t>
            </a:r>
            <a:r>
              <a:rPr>
                <a:solidFill>
                  <a:srgbClr val="3A87FF"/>
                </a:solidFill>
              </a:rPr>
              <a:t>-</a:t>
            </a:r>
            <a:r>
              <a:rPr spc="-30">
                <a:solidFill>
                  <a:srgbClr val="3A87FF"/>
                </a:solidFill>
              </a:rPr>
              <a:t> </a:t>
            </a:r>
            <a:r>
              <a:rPr>
                <a:solidFill>
                  <a:srgbClr val="3A87FF"/>
                </a:solidFill>
              </a:rPr>
              <a:t>CEO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898" y="899447"/>
            <a:ext cx="6665890" cy="51860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58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21931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6934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Glove Visualizations:</a:t>
            </a:r>
            <a:r>
              <a:rPr spc="-2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Superlatives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3464" y="941228"/>
            <a:ext cx="6793215" cy="52291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59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79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5424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Problems </a:t>
            </a:r>
            <a:r>
              <a:rPr dirty="0"/>
              <a:t>with </a:t>
            </a:r>
            <a:r>
              <a:rPr spc="-5" dirty="0"/>
              <a:t>resources </a:t>
            </a:r>
            <a:r>
              <a:rPr dirty="0"/>
              <a:t>like</a:t>
            </a:r>
            <a:r>
              <a:rPr spc="-10" dirty="0"/>
              <a:t> </a:t>
            </a:r>
            <a:r>
              <a:rPr spc="-5" dirty="0"/>
              <a:t>WordNet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977560"/>
            <a:ext cx="8013065" cy="5342890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1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Great as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resource </a:t>
            </a:r>
            <a:r>
              <a:rPr sz="2800" dirty="0">
                <a:latin typeface="Calibri"/>
                <a:cs typeface="Calibri"/>
              </a:rPr>
              <a:t>but </a:t>
            </a:r>
            <a:r>
              <a:rPr sz="2800" spc="-5" dirty="0">
                <a:latin typeface="Calibri"/>
                <a:cs typeface="Calibri"/>
              </a:rPr>
              <a:t>missing nuance</a:t>
            </a:r>
            <a:endParaRPr sz="2800">
              <a:latin typeface="Calibri"/>
              <a:cs typeface="Calibri"/>
            </a:endParaRPr>
          </a:p>
          <a:p>
            <a:pPr marL="927100" marR="918844" lvl="1" indent="-457200">
              <a:lnSpc>
                <a:spcPct val="100000"/>
              </a:lnSpc>
              <a:spcBef>
                <a:spcPts val="155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e.g.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“proficient” </a:t>
            </a:r>
            <a:r>
              <a:rPr sz="2400" spc="-5" dirty="0">
                <a:latin typeface="Calibri"/>
                <a:cs typeface="Calibri"/>
              </a:rPr>
              <a:t>is listed </a:t>
            </a:r>
            <a:r>
              <a:rPr sz="2400" dirty="0">
                <a:latin typeface="Calibri"/>
                <a:cs typeface="Calibri"/>
              </a:rPr>
              <a:t>as a </a:t>
            </a:r>
            <a:r>
              <a:rPr sz="2400" spc="-5" dirty="0">
                <a:latin typeface="Calibri"/>
                <a:cs typeface="Calibri"/>
              </a:rPr>
              <a:t>synonym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“good”</a:t>
            </a:r>
            <a:r>
              <a:rPr sz="2400" spc="-5" dirty="0">
                <a:latin typeface="Calibri"/>
                <a:cs typeface="Calibri"/>
              </a:rPr>
              <a:t>. 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is only correct in some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contexts.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73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Calibri"/>
                <a:cs typeface="Calibri"/>
              </a:rPr>
              <a:t>Missing </a:t>
            </a:r>
            <a:r>
              <a:rPr sz="2800" spc="-5" dirty="0">
                <a:latin typeface="Calibri"/>
                <a:cs typeface="Calibri"/>
              </a:rPr>
              <a:t>new meanings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words</a:t>
            </a:r>
            <a:endParaRPr sz="28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53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e.g.,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wicked, badass, nifty, wizard, genius, ninja,</a:t>
            </a:r>
            <a:r>
              <a:rPr sz="2400" spc="5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bombest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1535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Impossible to </a:t>
            </a:r>
            <a:r>
              <a:rPr sz="2400" dirty="0">
                <a:latin typeface="Calibri"/>
                <a:cs typeface="Calibri"/>
              </a:rPr>
              <a:t>keep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up-to-date!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1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Subjective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7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Requires human labor to create 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adapt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2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 dirty="0">
                <a:latin typeface="Calibri"/>
                <a:cs typeface="Calibri"/>
              </a:rPr>
              <a:t>Can’t compute accurate word similarity </a:t>
            </a:r>
            <a:r>
              <a:rPr sz="2800" dirty="0">
                <a:latin typeface="Wingdings"/>
                <a:cs typeface="Wingdings"/>
              </a:rPr>
              <a:t></a:t>
            </a:r>
            <a:endParaRPr sz="28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83540" y="6429119"/>
            <a:ext cx="2063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37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02373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Analogy evaluation and</a:t>
            </a:r>
            <a:r>
              <a:rPr spc="-3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00835"/>
            <a:ext cx="4427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>
                <a:latin typeface="Calibri"/>
                <a:cs typeface="Calibri"/>
              </a:rPr>
              <a:t>Glove word vectors</a:t>
            </a:r>
            <a:r>
              <a:rPr sz="2800" spc="-4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evaluation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85777" y="1877381"/>
          <a:ext cx="6923405" cy="344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6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2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0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6620">
                <a:tc>
                  <a:txBody>
                    <a:bodyPr/>
                    <a:lstStyle/>
                    <a:p>
                      <a:pPr marL="17145" algn="ctr">
                        <a:lnSpc>
                          <a:spcPts val="3340"/>
                        </a:lnSpc>
                      </a:pPr>
                      <a:r>
                        <a:rPr sz="3050" spc="-145">
                          <a:latin typeface="Times New Roman"/>
                          <a:cs typeface="Times New Roman"/>
                        </a:rPr>
                        <a:t>Model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40"/>
                        </a:lnSpc>
                      </a:pPr>
                      <a:r>
                        <a:rPr sz="3050" spc="-140">
                          <a:latin typeface="Times New Roman"/>
                          <a:cs typeface="Times New Roman"/>
                        </a:rPr>
                        <a:t>Dim.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334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Size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3340"/>
                        </a:lnSpc>
                      </a:pPr>
                      <a:r>
                        <a:rPr sz="3050" spc="-140">
                          <a:latin typeface="Times New Roman"/>
                          <a:cs typeface="Times New Roman"/>
                        </a:rPr>
                        <a:t>Sem.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40"/>
                        </a:lnSpc>
                      </a:pPr>
                      <a:r>
                        <a:rPr sz="3050" spc="-125">
                          <a:latin typeface="Times New Roman"/>
                          <a:cs typeface="Times New Roman"/>
                        </a:rPr>
                        <a:t>Syn.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40"/>
                        </a:lnSpc>
                      </a:pPr>
                      <a:r>
                        <a:rPr sz="3050" spc="-170">
                          <a:latin typeface="Times New Roman"/>
                          <a:cs typeface="Times New Roman"/>
                        </a:rPr>
                        <a:t>Tot.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617">
                <a:tc>
                  <a:txBody>
                    <a:bodyPr/>
                    <a:lstStyle/>
                    <a:p>
                      <a:pPr marL="17145" algn="ctr">
                        <a:lnSpc>
                          <a:spcPts val="3340"/>
                        </a:lnSpc>
                      </a:pPr>
                      <a:r>
                        <a:rPr sz="3050" spc="-185">
                          <a:latin typeface="Times New Roman"/>
                          <a:cs typeface="Times New Roman"/>
                        </a:rPr>
                        <a:t>SVD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40"/>
                        </a:lnSpc>
                      </a:pPr>
                      <a:r>
                        <a:rPr sz="3050" spc="-140">
                          <a:latin typeface="Times New Roman"/>
                          <a:cs typeface="Times New Roman"/>
                        </a:rPr>
                        <a:t>300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3340"/>
                        </a:lnSpc>
                      </a:pPr>
                      <a:r>
                        <a:rPr sz="3050" spc="-160">
                          <a:latin typeface="Times New Roman"/>
                          <a:cs typeface="Times New Roman"/>
                        </a:rPr>
                        <a:t>6B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3340"/>
                        </a:lnSpc>
                      </a:pPr>
                      <a:r>
                        <a:rPr sz="3050" spc="-114">
                          <a:latin typeface="Times New Roman"/>
                          <a:cs typeface="Times New Roman"/>
                        </a:rPr>
                        <a:t>6.3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40"/>
                        </a:lnSpc>
                      </a:pPr>
                      <a:r>
                        <a:rPr sz="3050" spc="-114">
                          <a:latin typeface="Times New Roman"/>
                          <a:cs typeface="Times New Roman"/>
                        </a:rPr>
                        <a:t>8.1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40"/>
                        </a:lnSpc>
                      </a:pPr>
                      <a:r>
                        <a:rPr sz="3050" spc="-114">
                          <a:latin typeface="Times New Roman"/>
                          <a:cs typeface="Times New Roman"/>
                        </a:rPr>
                        <a:t>7.3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012">
                <a:tc>
                  <a:txBody>
                    <a:bodyPr/>
                    <a:lstStyle/>
                    <a:p>
                      <a:pPr marL="17145" algn="ctr">
                        <a:lnSpc>
                          <a:spcPts val="3510"/>
                        </a:lnSpc>
                      </a:pPr>
                      <a:r>
                        <a:rPr sz="3050" spc="-160">
                          <a:latin typeface="Times New Roman"/>
                          <a:cs typeface="Times New Roman"/>
                        </a:rPr>
                        <a:t>SVD-S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40">
                          <a:latin typeface="Times New Roman"/>
                          <a:cs typeface="Times New Roman"/>
                        </a:rPr>
                        <a:t>300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3510"/>
                        </a:lnSpc>
                      </a:pPr>
                      <a:r>
                        <a:rPr sz="3050" spc="-160">
                          <a:latin typeface="Times New Roman"/>
                          <a:cs typeface="Times New Roman"/>
                        </a:rPr>
                        <a:t>6B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36.7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46.6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42.1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012">
                <a:tc>
                  <a:txBody>
                    <a:bodyPr/>
                    <a:lstStyle/>
                    <a:p>
                      <a:pPr marL="17145" algn="ctr">
                        <a:lnSpc>
                          <a:spcPts val="3510"/>
                        </a:lnSpc>
                      </a:pPr>
                      <a:r>
                        <a:rPr sz="3050" spc="-165">
                          <a:latin typeface="Times New Roman"/>
                          <a:cs typeface="Times New Roman"/>
                        </a:rPr>
                        <a:t>SVD-L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40">
                          <a:latin typeface="Times New Roman"/>
                          <a:cs typeface="Times New Roman"/>
                        </a:rPr>
                        <a:t>300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3510"/>
                        </a:lnSpc>
                      </a:pPr>
                      <a:r>
                        <a:rPr sz="3050" spc="-160">
                          <a:latin typeface="Times New Roman"/>
                          <a:cs typeface="Times New Roman"/>
                        </a:rPr>
                        <a:t>6B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56.6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63.0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60.1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030"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240">
                          <a:latin typeface="Times New Roman"/>
                          <a:cs typeface="Times New Roman"/>
                        </a:rPr>
                        <a:t>CBOW</a:t>
                      </a:r>
                      <a:r>
                        <a:rPr sz="3375" spc="-359" baseline="27160">
                          <a:latin typeface="Lucida Sans Unicode"/>
                          <a:cs typeface="Lucida Sans Unicode"/>
                        </a:rPr>
                        <a:t>†</a:t>
                      </a:r>
                      <a:endParaRPr sz="3375" baseline="2716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40">
                          <a:latin typeface="Times New Roman"/>
                          <a:cs typeface="Times New Roman"/>
                        </a:rPr>
                        <a:t>300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3510"/>
                        </a:lnSpc>
                      </a:pPr>
                      <a:r>
                        <a:rPr sz="3050" spc="-160">
                          <a:latin typeface="Times New Roman"/>
                          <a:cs typeface="Times New Roman"/>
                        </a:rPr>
                        <a:t>6B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63.6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u="heavy" spc="-12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67.4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65.7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030"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210">
                          <a:latin typeface="Times New Roman"/>
                          <a:cs typeface="Times New Roman"/>
                        </a:rPr>
                        <a:t>SG</a:t>
                      </a:r>
                      <a:r>
                        <a:rPr sz="3375" spc="-315" baseline="27160">
                          <a:latin typeface="Lucida Sans Unicode"/>
                          <a:cs typeface="Lucida Sans Unicode"/>
                        </a:rPr>
                        <a:t>†</a:t>
                      </a:r>
                      <a:endParaRPr sz="3375" baseline="2716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40">
                          <a:latin typeface="Times New Roman"/>
                          <a:cs typeface="Times New Roman"/>
                        </a:rPr>
                        <a:t>300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3510"/>
                        </a:lnSpc>
                      </a:pPr>
                      <a:r>
                        <a:rPr sz="3050" spc="-160">
                          <a:latin typeface="Times New Roman"/>
                          <a:cs typeface="Times New Roman"/>
                        </a:rPr>
                        <a:t>6B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73.0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66.0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69.1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689">
                <a:tc>
                  <a:txBody>
                    <a:bodyPr/>
                    <a:lstStyle/>
                    <a:p>
                      <a:pPr marL="17145" algn="ctr">
                        <a:lnSpc>
                          <a:spcPts val="3510"/>
                        </a:lnSpc>
                      </a:pPr>
                      <a:r>
                        <a:rPr sz="3050" spc="-210">
                          <a:latin typeface="Times New Roman"/>
                          <a:cs typeface="Times New Roman"/>
                        </a:rPr>
                        <a:t>GloVe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40">
                          <a:latin typeface="Times New Roman"/>
                          <a:cs typeface="Times New Roman"/>
                        </a:rPr>
                        <a:t>300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3510"/>
                        </a:lnSpc>
                      </a:pPr>
                      <a:r>
                        <a:rPr sz="3050" spc="-160">
                          <a:latin typeface="Times New Roman"/>
                          <a:cs typeface="Times New Roman"/>
                        </a:rPr>
                        <a:t>6B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3510"/>
                        </a:lnSpc>
                      </a:pPr>
                      <a:r>
                        <a:rPr sz="3050" u="heavy" spc="-12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77.4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spc="-120">
                          <a:latin typeface="Times New Roman"/>
                          <a:cs typeface="Times New Roman"/>
                        </a:rPr>
                        <a:t>67.0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10"/>
                        </a:lnSpc>
                      </a:pPr>
                      <a:r>
                        <a:rPr sz="3050" u="heavy" spc="-12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71.7</a:t>
                      </a:r>
                      <a:endParaRPr sz="3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659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02373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Analogy evaluation and</a:t>
            </a:r>
            <a:r>
              <a:rPr spc="-3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hyperparameters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258316"/>
            <a:ext cx="3343275" cy="12846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More data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helps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6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Wikipedia is </a:t>
            </a:r>
            <a:r>
              <a:rPr sz="2400">
                <a:latin typeface="Calibri"/>
                <a:cs typeface="Calibri"/>
              </a:rPr>
              <a:t>better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than  news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text!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2017" y="1258316"/>
            <a:ext cx="3346450" cy="91566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Dimensionality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Good dimension is</a:t>
            </a:r>
            <a:r>
              <a:rPr sz="2400" spc="-5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~300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782" y="3238077"/>
            <a:ext cx="3968115" cy="1795780"/>
            <a:chOff x="771782" y="3238077"/>
            <a:chExt cx="3968115" cy="1795780"/>
          </a:xfrm>
        </p:grpSpPr>
        <p:sp>
          <p:nvSpPr>
            <p:cNvPr id="6" name="object 6"/>
            <p:cNvSpPr/>
            <p:nvPr/>
          </p:nvSpPr>
          <p:spPr>
            <a:xfrm>
              <a:off x="774658" y="5028966"/>
              <a:ext cx="3961765" cy="3175"/>
            </a:xfrm>
            <a:custGeom>
              <a:avLst/>
              <a:gdLst/>
              <a:ahLst/>
              <a:cxnLst/>
              <a:rect l="l" t="t" r="r" b="b"/>
              <a:pathLst>
                <a:path w="3961765" h="3175">
                  <a:moveTo>
                    <a:pt x="0" y="0"/>
                  </a:moveTo>
                  <a:lnTo>
                    <a:pt x="70652" y="0"/>
                  </a:lnTo>
                </a:path>
                <a:path w="3961765" h="3175">
                  <a:moveTo>
                    <a:pt x="272705" y="0"/>
                  </a:moveTo>
                  <a:lnTo>
                    <a:pt x="295151" y="0"/>
                  </a:lnTo>
                </a:path>
                <a:path w="3961765" h="3175">
                  <a:moveTo>
                    <a:pt x="497204" y="0"/>
                  </a:moveTo>
                  <a:lnTo>
                    <a:pt x="863002" y="0"/>
                  </a:lnTo>
                </a:path>
                <a:path w="3961765" h="3175">
                  <a:moveTo>
                    <a:pt x="1065055" y="0"/>
                  </a:moveTo>
                  <a:lnTo>
                    <a:pt x="1087501" y="0"/>
                  </a:lnTo>
                </a:path>
                <a:path w="3961765" h="3175">
                  <a:moveTo>
                    <a:pt x="1289554" y="0"/>
                  </a:moveTo>
                  <a:lnTo>
                    <a:pt x="1312000" y="0"/>
                  </a:lnTo>
                </a:path>
                <a:path w="3961765" h="3175">
                  <a:moveTo>
                    <a:pt x="1514053" y="0"/>
                  </a:moveTo>
                  <a:lnTo>
                    <a:pt x="1655353" y="0"/>
                  </a:lnTo>
                </a:path>
                <a:path w="3961765" h="3175">
                  <a:moveTo>
                    <a:pt x="1857405" y="0"/>
                  </a:moveTo>
                  <a:lnTo>
                    <a:pt x="1879851" y="0"/>
                  </a:lnTo>
                </a:path>
                <a:path w="3961765" h="3175">
                  <a:moveTo>
                    <a:pt x="2081903" y="0"/>
                  </a:moveTo>
                  <a:lnTo>
                    <a:pt x="2104356" y="0"/>
                  </a:lnTo>
                </a:path>
                <a:path w="3961765" h="3175">
                  <a:moveTo>
                    <a:pt x="2306409" y="0"/>
                  </a:moveTo>
                  <a:lnTo>
                    <a:pt x="2447708" y="0"/>
                  </a:lnTo>
                </a:path>
                <a:path w="3961765" h="3175">
                  <a:moveTo>
                    <a:pt x="2649761" y="0"/>
                  </a:moveTo>
                  <a:lnTo>
                    <a:pt x="2672207" y="0"/>
                  </a:lnTo>
                </a:path>
                <a:path w="3961765" h="3175">
                  <a:moveTo>
                    <a:pt x="2874260" y="0"/>
                  </a:moveTo>
                  <a:lnTo>
                    <a:pt x="2896706" y="0"/>
                  </a:lnTo>
                </a:path>
                <a:path w="3961765" h="3175">
                  <a:moveTo>
                    <a:pt x="3098758" y="0"/>
                  </a:moveTo>
                  <a:lnTo>
                    <a:pt x="3240059" y="0"/>
                  </a:lnTo>
                </a:path>
                <a:path w="3961765" h="3175">
                  <a:moveTo>
                    <a:pt x="3442111" y="0"/>
                  </a:moveTo>
                  <a:lnTo>
                    <a:pt x="3464557" y="0"/>
                  </a:lnTo>
                </a:path>
                <a:path w="3961765" h="3175">
                  <a:moveTo>
                    <a:pt x="3666609" y="0"/>
                  </a:moveTo>
                  <a:lnTo>
                    <a:pt x="3689056" y="0"/>
                  </a:lnTo>
                </a:path>
                <a:path w="3961765" h="3175">
                  <a:moveTo>
                    <a:pt x="3891108" y="0"/>
                  </a:moveTo>
                  <a:lnTo>
                    <a:pt x="3961761" y="0"/>
                  </a:lnTo>
                </a:path>
                <a:path w="3961765" h="3175">
                  <a:moveTo>
                    <a:pt x="0" y="2875"/>
                  </a:moveTo>
                  <a:lnTo>
                    <a:pt x="3961761" y="2875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4658" y="4985666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44736"/>
                  </a:moveTo>
                  <a:lnTo>
                    <a:pt x="0" y="0"/>
                  </a:lnTo>
                </a:path>
              </a:pathLst>
            </a:custGeom>
            <a:ln w="575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7009" y="4985666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44736"/>
                  </a:moveTo>
                  <a:lnTo>
                    <a:pt x="0" y="0"/>
                  </a:lnTo>
                </a:path>
              </a:pathLst>
            </a:custGeom>
            <a:ln w="575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9362" y="4985666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44736"/>
                  </a:moveTo>
                  <a:lnTo>
                    <a:pt x="0" y="0"/>
                  </a:lnTo>
                </a:path>
              </a:pathLst>
            </a:custGeom>
            <a:ln w="575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51714" y="4985666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44736"/>
                  </a:moveTo>
                  <a:lnTo>
                    <a:pt x="0" y="0"/>
                  </a:lnTo>
                </a:path>
              </a:pathLst>
            </a:custGeom>
            <a:ln w="575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44066" y="4985666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44736"/>
                  </a:moveTo>
                  <a:lnTo>
                    <a:pt x="0" y="0"/>
                  </a:lnTo>
                </a:path>
              </a:pathLst>
            </a:custGeom>
            <a:ln w="575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36418" y="4985666"/>
              <a:ext cx="0" cy="45085"/>
            </a:xfrm>
            <a:custGeom>
              <a:avLst/>
              <a:gdLst/>
              <a:ahLst/>
              <a:cxnLst/>
              <a:rect l="l" t="t" r="r" b="b"/>
              <a:pathLst>
                <a:path h="45085">
                  <a:moveTo>
                    <a:pt x="0" y="44736"/>
                  </a:moveTo>
                  <a:lnTo>
                    <a:pt x="0" y="0"/>
                  </a:lnTo>
                </a:path>
              </a:pathLst>
            </a:custGeom>
            <a:ln w="575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4658" y="3240955"/>
              <a:ext cx="0" cy="1790064"/>
            </a:xfrm>
            <a:custGeom>
              <a:avLst/>
              <a:gdLst/>
              <a:ahLst/>
              <a:cxnLst/>
              <a:rect l="l" t="t" r="r" b="b"/>
              <a:pathLst>
                <a:path h="1790064">
                  <a:moveTo>
                    <a:pt x="0" y="1789447"/>
                  </a:moveTo>
                  <a:lnTo>
                    <a:pt x="0" y="0"/>
                  </a:lnTo>
                </a:path>
              </a:pathLst>
            </a:custGeom>
            <a:ln w="575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4658" y="5028966"/>
              <a:ext cx="99060" cy="3175"/>
            </a:xfrm>
            <a:custGeom>
              <a:avLst/>
              <a:gdLst/>
              <a:ahLst/>
              <a:cxnLst/>
              <a:rect l="l" t="t" r="r" b="b"/>
              <a:pathLst>
                <a:path w="99059" h="3175">
                  <a:moveTo>
                    <a:pt x="0" y="0"/>
                  </a:moveTo>
                  <a:lnTo>
                    <a:pt x="99041" y="0"/>
                  </a:lnTo>
                </a:path>
                <a:path w="99059" h="3175">
                  <a:moveTo>
                    <a:pt x="0" y="2875"/>
                  </a:moveTo>
                  <a:lnTo>
                    <a:pt x="99041" y="2875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4658" y="3752223"/>
              <a:ext cx="71120" cy="1022985"/>
            </a:xfrm>
            <a:custGeom>
              <a:avLst/>
              <a:gdLst/>
              <a:ahLst/>
              <a:cxnLst/>
              <a:rect l="l" t="t" r="r" b="b"/>
              <a:pathLst>
                <a:path w="71119" h="1022985">
                  <a:moveTo>
                    <a:pt x="0" y="1022544"/>
                  </a:moveTo>
                  <a:lnTo>
                    <a:pt x="70652" y="1022544"/>
                  </a:lnTo>
                </a:path>
                <a:path w="71119" h="1022985">
                  <a:moveTo>
                    <a:pt x="0" y="766908"/>
                  </a:moveTo>
                  <a:lnTo>
                    <a:pt x="70652" y="766908"/>
                  </a:lnTo>
                </a:path>
                <a:path w="71119" h="1022985">
                  <a:moveTo>
                    <a:pt x="0" y="511271"/>
                  </a:moveTo>
                  <a:lnTo>
                    <a:pt x="70652" y="511271"/>
                  </a:lnTo>
                </a:path>
                <a:path w="71119" h="1022985">
                  <a:moveTo>
                    <a:pt x="0" y="255637"/>
                  </a:moveTo>
                  <a:lnTo>
                    <a:pt x="70652" y="255637"/>
                  </a:lnTo>
                </a:path>
                <a:path w="71119" h="1022985">
                  <a:moveTo>
                    <a:pt x="0" y="0"/>
                  </a:moveTo>
                  <a:lnTo>
                    <a:pt x="70652" y="0"/>
                  </a:lnTo>
                </a:path>
              </a:pathLst>
            </a:custGeom>
            <a:ln w="575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4658" y="3496590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0" y="0"/>
                  </a:moveTo>
                  <a:lnTo>
                    <a:pt x="99041" y="0"/>
                  </a:lnTo>
                </a:path>
              </a:pathLst>
            </a:custGeom>
            <a:ln w="575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4658" y="3240953"/>
              <a:ext cx="99060" cy="0"/>
            </a:xfrm>
            <a:custGeom>
              <a:avLst/>
              <a:gdLst/>
              <a:ahLst/>
              <a:cxnLst/>
              <a:rect l="l" t="t" r="r" b="b"/>
              <a:pathLst>
                <a:path w="99059">
                  <a:moveTo>
                    <a:pt x="0" y="0"/>
                  </a:moveTo>
                  <a:lnTo>
                    <a:pt x="99041" y="0"/>
                  </a:lnTo>
                </a:path>
              </a:pathLst>
            </a:custGeom>
            <a:ln w="575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94309" y="4084553"/>
              <a:ext cx="202565" cy="946150"/>
            </a:xfrm>
            <a:custGeom>
              <a:avLst/>
              <a:gdLst/>
              <a:ahLst/>
              <a:cxnLst/>
              <a:rect l="l" t="t" r="r" b="b"/>
              <a:pathLst>
                <a:path w="202565" h="946150">
                  <a:moveTo>
                    <a:pt x="202052" y="0"/>
                  </a:moveTo>
                  <a:lnTo>
                    <a:pt x="0" y="0"/>
                  </a:lnTo>
                  <a:lnTo>
                    <a:pt x="0" y="945852"/>
                  </a:lnTo>
                  <a:lnTo>
                    <a:pt x="202052" y="945852"/>
                  </a:lnTo>
                  <a:lnTo>
                    <a:pt x="202052" y="0"/>
                  </a:lnTo>
                  <a:close/>
                </a:path>
              </a:pathLst>
            </a:custGeom>
            <a:solidFill>
              <a:srgbClr val="D761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4309" y="4084553"/>
              <a:ext cx="202565" cy="946150"/>
            </a:xfrm>
            <a:custGeom>
              <a:avLst/>
              <a:gdLst/>
              <a:ahLst/>
              <a:cxnLst/>
              <a:rect l="l" t="t" r="r" b="b"/>
              <a:pathLst>
                <a:path w="202565" h="946150">
                  <a:moveTo>
                    <a:pt x="0" y="945852"/>
                  </a:moveTo>
                  <a:lnTo>
                    <a:pt x="202052" y="945852"/>
                  </a:lnTo>
                  <a:lnTo>
                    <a:pt x="202052" y="0"/>
                  </a:lnTo>
                  <a:lnTo>
                    <a:pt x="0" y="0"/>
                  </a:lnTo>
                  <a:lnTo>
                    <a:pt x="0" y="945852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86659" y="3992522"/>
              <a:ext cx="202565" cy="1038225"/>
            </a:xfrm>
            <a:custGeom>
              <a:avLst/>
              <a:gdLst/>
              <a:ahLst/>
              <a:cxnLst/>
              <a:rect l="l" t="t" r="r" b="b"/>
              <a:pathLst>
                <a:path w="202564" h="1038225">
                  <a:moveTo>
                    <a:pt x="202052" y="0"/>
                  </a:moveTo>
                  <a:lnTo>
                    <a:pt x="0" y="0"/>
                  </a:lnTo>
                  <a:lnTo>
                    <a:pt x="0" y="1037878"/>
                  </a:lnTo>
                  <a:lnTo>
                    <a:pt x="202052" y="1037878"/>
                  </a:lnTo>
                  <a:lnTo>
                    <a:pt x="202052" y="0"/>
                  </a:lnTo>
                  <a:close/>
                </a:path>
              </a:pathLst>
            </a:custGeom>
            <a:solidFill>
              <a:srgbClr val="D761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86659" y="3992522"/>
              <a:ext cx="202565" cy="1038225"/>
            </a:xfrm>
            <a:custGeom>
              <a:avLst/>
              <a:gdLst/>
              <a:ahLst/>
              <a:cxnLst/>
              <a:rect l="l" t="t" r="r" b="b"/>
              <a:pathLst>
                <a:path w="202564" h="1038225">
                  <a:moveTo>
                    <a:pt x="0" y="1037878"/>
                  </a:moveTo>
                  <a:lnTo>
                    <a:pt x="202052" y="1037878"/>
                  </a:lnTo>
                  <a:lnTo>
                    <a:pt x="202052" y="0"/>
                  </a:lnTo>
                  <a:lnTo>
                    <a:pt x="0" y="0"/>
                  </a:lnTo>
                  <a:lnTo>
                    <a:pt x="0" y="1037878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79015" y="4099887"/>
              <a:ext cx="202565" cy="930910"/>
            </a:xfrm>
            <a:custGeom>
              <a:avLst/>
              <a:gdLst/>
              <a:ahLst/>
              <a:cxnLst/>
              <a:rect l="l" t="t" r="r" b="b"/>
              <a:pathLst>
                <a:path w="202564" h="930910">
                  <a:moveTo>
                    <a:pt x="202052" y="0"/>
                  </a:moveTo>
                  <a:lnTo>
                    <a:pt x="0" y="0"/>
                  </a:lnTo>
                  <a:lnTo>
                    <a:pt x="0" y="930513"/>
                  </a:lnTo>
                  <a:lnTo>
                    <a:pt x="202052" y="930513"/>
                  </a:lnTo>
                  <a:lnTo>
                    <a:pt x="202052" y="0"/>
                  </a:lnTo>
                  <a:close/>
                </a:path>
              </a:pathLst>
            </a:custGeom>
            <a:solidFill>
              <a:srgbClr val="D761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79015" y="4099887"/>
              <a:ext cx="202565" cy="930910"/>
            </a:xfrm>
            <a:custGeom>
              <a:avLst/>
              <a:gdLst/>
              <a:ahLst/>
              <a:cxnLst/>
              <a:rect l="l" t="t" r="r" b="b"/>
              <a:pathLst>
                <a:path w="202564" h="930910">
                  <a:moveTo>
                    <a:pt x="0" y="930513"/>
                  </a:moveTo>
                  <a:lnTo>
                    <a:pt x="202052" y="930513"/>
                  </a:lnTo>
                  <a:lnTo>
                    <a:pt x="202052" y="0"/>
                  </a:lnTo>
                  <a:lnTo>
                    <a:pt x="0" y="0"/>
                  </a:lnTo>
                  <a:lnTo>
                    <a:pt x="0" y="930513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71365" y="3920943"/>
              <a:ext cx="202565" cy="1109980"/>
            </a:xfrm>
            <a:custGeom>
              <a:avLst/>
              <a:gdLst/>
              <a:ahLst/>
              <a:cxnLst/>
              <a:rect l="l" t="t" r="r" b="b"/>
              <a:pathLst>
                <a:path w="202564" h="1109979">
                  <a:moveTo>
                    <a:pt x="202052" y="0"/>
                  </a:moveTo>
                  <a:lnTo>
                    <a:pt x="0" y="0"/>
                  </a:lnTo>
                  <a:lnTo>
                    <a:pt x="0" y="1109457"/>
                  </a:lnTo>
                  <a:lnTo>
                    <a:pt x="202052" y="1109457"/>
                  </a:lnTo>
                  <a:lnTo>
                    <a:pt x="202052" y="0"/>
                  </a:lnTo>
                  <a:close/>
                </a:path>
              </a:pathLst>
            </a:custGeom>
            <a:solidFill>
              <a:srgbClr val="D761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71365" y="3920943"/>
              <a:ext cx="202565" cy="1109980"/>
            </a:xfrm>
            <a:custGeom>
              <a:avLst/>
              <a:gdLst/>
              <a:ahLst/>
              <a:cxnLst/>
              <a:rect l="l" t="t" r="r" b="b"/>
              <a:pathLst>
                <a:path w="202564" h="1109979">
                  <a:moveTo>
                    <a:pt x="0" y="1109457"/>
                  </a:moveTo>
                  <a:lnTo>
                    <a:pt x="202052" y="1109457"/>
                  </a:lnTo>
                  <a:lnTo>
                    <a:pt x="202052" y="0"/>
                  </a:lnTo>
                  <a:lnTo>
                    <a:pt x="0" y="0"/>
                  </a:lnTo>
                  <a:lnTo>
                    <a:pt x="0" y="1109457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63714" y="3752225"/>
              <a:ext cx="202565" cy="1278255"/>
            </a:xfrm>
            <a:custGeom>
              <a:avLst/>
              <a:gdLst/>
              <a:ahLst/>
              <a:cxnLst/>
              <a:rect l="l" t="t" r="r" b="b"/>
              <a:pathLst>
                <a:path w="202564" h="1278254">
                  <a:moveTo>
                    <a:pt x="202052" y="0"/>
                  </a:moveTo>
                  <a:lnTo>
                    <a:pt x="0" y="0"/>
                  </a:lnTo>
                  <a:lnTo>
                    <a:pt x="0" y="1278175"/>
                  </a:lnTo>
                  <a:lnTo>
                    <a:pt x="202052" y="1278175"/>
                  </a:lnTo>
                  <a:lnTo>
                    <a:pt x="202052" y="0"/>
                  </a:lnTo>
                  <a:close/>
                </a:path>
              </a:pathLst>
            </a:custGeom>
            <a:solidFill>
              <a:srgbClr val="D761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63714" y="3752225"/>
              <a:ext cx="202565" cy="1278255"/>
            </a:xfrm>
            <a:custGeom>
              <a:avLst/>
              <a:gdLst/>
              <a:ahLst/>
              <a:cxnLst/>
              <a:rect l="l" t="t" r="r" b="b"/>
              <a:pathLst>
                <a:path w="202564" h="1278254">
                  <a:moveTo>
                    <a:pt x="0" y="1278175"/>
                  </a:moveTo>
                  <a:lnTo>
                    <a:pt x="202052" y="1278175"/>
                  </a:lnTo>
                  <a:lnTo>
                    <a:pt x="202052" y="0"/>
                  </a:lnTo>
                  <a:lnTo>
                    <a:pt x="0" y="0"/>
                  </a:lnTo>
                  <a:lnTo>
                    <a:pt x="0" y="1278175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372" y="4553482"/>
              <a:ext cx="204928" cy="4783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0722" y="4441004"/>
              <a:ext cx="204928" cy="5908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3072" y="4308072"/>
              <a:ext cx="204928" cy="7237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5428" y="4149581"/>
              <a:ext cx="204928" cy="88226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7778" y="4042210"/>
              <a:ext cx="204928" cy="98962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873" y="3520717"/>
              <a:ext cx="204928" cy="15111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6223" y="3454251"/>
              <a:ext cx="204928" cy="157759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8573" y="3853039"/>
              <a:ext cx="204928" cy="11787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20929" y="3643422"/>
              <a:ext cx="204928" cy="138842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13279" y="3398012"/>
              <a:ext cx="204928" cy="163383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93821" y="4948325"/>
            <a:ext cx="13208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50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3821" y="4698407"/>
            <a:ext cx="13208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55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3821" y="4439894"/>
            <a:ext cx="13208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60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3821" y="3954447"/>
            <a:ext cx="132080" cy="3854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70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65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3821" y="3698834"/>
            <a:ext cx="13208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75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3821" y="3443221"/>
            <a:ext cx="13208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80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3821" y="3187607"/>
            <a:ext cx="13208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85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300590" y="2994168"/>
            <a:ext cx="250825" cy="170815"/>
            <a:chOff x="3300590" y="2994168"/>
            <a:chExt cx="250825" cy="170815"/>
          </a:xfrm>
        </p:grpSpPr>
        <p:sp>
          <p:nvSpPr>
            <p:cNvPr id="46" name="object 46"/>
            <p:cNvSpPr/>
            <p:nvPr/>
          </p:nvSpPr>
          <p:spPr>
            <a:xfrm>
              <a:off x="3302028" y="2995606"/>
              <a:ext cx="247650" cy="168275"/>
            </a:xfrm>
            <a:custGeom>
              <a:avLst/>
              <a:gdLst/>
              <a:ahLst/>
              <a:cxnLst/>
              <a:rect l="l" t="t" r="r" b="b"/>
              <a:pathLst>
                <a:path w="247650" h="168275">
                  <a:moveTo>
                    <a:pt x="247612" y="0"/>
                  </a:moveTo>
                  <a:lnTo>
                    <a:pt x="0" y="0"/>
                  </a:lnTo>
                  <a:lnTo>
                    <a:pt x="0" y="167763"/>
                  </a:lnTo>
                  <a:lnTo>
                    <a:pt x="247612" y="167763"/>
                  </a:lnTo>
                  <a:lnTo>
                    <a:pt x="247612" y="0"/>
                  </a:lnTo>
                  <a:close/>
                </a:path>
              </a:pathLst>
            </a:custGeom>
            <a:solidFill>
              <a:srgbClr val="D761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02028" y="2995606"/>
              <a:ext cx="247650" cy="168275"/>
            </a:xfrm>
            <a:custGeom>
              <a:avLst/>
              <a:gdLst/>
              <a:ahLst/>
              <a:cxnLst/>
              <a:rect l="l" t="t" r="r" b="b"/>
              <a:pathLst>
                <a:path w="247650" h="168275">
                  <a:moveTo>
                    <a:pt x="0" y="167763"/>
                  </a:moveTo>
                  <a:lnTo>
                    <a:pt x="247612" y="167763"/>
                  </a:lnTo>
                  <a:lnTo>
                    <a:pt x="247612" y="0"/>
                  </a:lnTo>
                  <a:lnTo>
                    <a:pt x="0" y="0"/>
                  </a:lnTo>
                  <a:lnTo>
                    <a:pt x="0" y="167763"/>
                  </a:lnTo>
                  <a:close/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8" name="object 4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310151" y="2994168"/>
            <a:ext cx="250488" cy="17063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19712" y="2994168"/>
            <a:ext cx="250488" cy="170638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3567893" y="3003163"/>
            <a:ext cx="399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0">
                <a:solidFill>
                  <a:srgbClr val="231F20"/>
                </a:solidFill>
                <a:latin typeface="Calibri"/>
                <a:cs typeface="Calibri"/>
              </a:rPr>
              <a:t>O</a:t>
            </a:r>
            <a:r>
              <a:rPr sz="1000" spc="15">
                <a:solidFill>
                  <a:srgbClr val="231F20"/>
                </a:solidFill>
                <a:latin typeface="Calibri"/>
                <a:cs typeface="Calibri"/>
              </a:rPr>
              <a:t>v</a:t>
            </a:r>
            <a:r>
              <a:rPr sz="1000" spc="-15">
                <a:solidFill>
                  <a:srgbClr val="231F20"/>
                </a:solidFill>
                <a:latin typeface="Calibri"/>
                <a:cs typeface="Calibri"/>
              </a:rPr>
              <a:t>er</a:t>
            </a:r>
            <a:r>
              <a:rPr sz="1000">
                <a:solidFill>
                  <a:srgbClr val="231F20"/>
                </a:solidFill>
                <a:latin typeface="Calibri"/>
                <a:cs typeface="Calibri"/>
              </a:rPr>
              <a:t>all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77465" y="3003163"/>
            <a:ext cx="5060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0">
                <a:solidFill>
                  <a:srgbClr val="231F20"/>
                </a:solidFill>
                <a:latin typeface="Calibri"/>
                <a:cs typeface="Calibri"/>
              </a:rPr>
              <a:t>Sy</a:t>
            </a:r>
            <a:r>
              <a:rPr sz="1000" spc="15">
                <a:solidFill>
                  <a:srgbClr val="231F20"/>
                </a:solidFill>
                <a:latin typeface="Calibri"/>
                <a:cs typeface="Calibri"/>
              </a:rPr>
              <a:t>n</a:t>
            </a:r>
            <a:r>
              <a:rPr sz="1000" spc="5">
                <a:solidFill>
                  <a:srgbClr val="231F20"/>
                </a:solidFill>
                <a:latin typeface="Calibri"/>
                <a:cs typeface="Calibri"/>
              </a:rPr>
              <a:t>ta</a:t>
            </a:r>
            <a:r>
              <a:rPr sz="1000" spc="15">
                <a:solidFill>
                  <a:srgbClr val="231F20"/>
                </a:solidFill>
                <a:latin typeface="Calibri"/>
                <a:cs typeface="Calibri"/>
              </a:rPr>
              <a:t>c</a:t>
            </a:r>
            <a:r>
              <a:rPr sz="1000" spc="5">
                <a:solidFill>
                  <a:srgbClr val="231F20"/>
                </a:solidFill>
                <a:latin typeface="Calibri"/>
                <a:cs typeface="Calibri"/>
              </a:rPr>
              <a:t>tic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87038" y="3003163"/>
            <a:ext cx="516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0">
                <a:solidFill>
                  <a:srgbClr val="231F20"/>
                </a:solidFill>
                <a:latin typeface="Calibri"/>
                <a:cs typeface="Calibri"/>
              </a:rPr>
              <a:t>Semantic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5138" y="5247157"/>
            <a:ext cx="446405" cy="274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430">
              <a:lnSpc>
                <a:spcPct val="101899"/>
              </a:lnSpc>
              <a:spcBef>
                <a:spcPts val="95"/>
              </a:spcBef>
            </a:pPr>
            <a:r>
              <a:rPr sz="800" spc="-40">
                <a:solidFill>
                  <a:srgbClr val="231F20"/>
                </a:solidFill>
                <a:latin typeface="Calibri"/>
                <a:cs typeface="Calibri"/>
              </a:rPr>
              <a:t>W</a:t>
            </a:r>
            <a:r>
              <a:rPr sz="800" spc="5">
                <a:solidFill>
                  <a:srgbClr val="231F20"/>
                </a:solidFill>
                <a:latin typeface="Calibri"/>
                <a:cs typeface="Calibri"/>
              </a:rPr>
              <a:t>i</a:t>
            </a:r>
            <a:r>
              <a:rPr sz="800" spc="25">
                <a:solidFill>
                  <a:srgbClr val="231F20"/>
                </a:solidFill>
                <a:latin typeface="Calibri"/>
                <a:cs typeface="Calibri"/>
              </a:rPr>
              <a:t>k</a:t>
            </a: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i2010  </a:t>
            </a:r>
            <a:r>
              <a:rPr sz="800" spc="5">
                <a:solidFill>
                  <a:srgbClr val="231F20"/>
                </a:solidFill>
                <a:latin typeface="Calibri"/>
                <a:cs typeface="Calibri"/>
              </a:rPr>
              <a:t>1B</a:t>
            </a:r>
            <a:r>
              <a:rPr sz="800" spc="-9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00" spc="15">
                <a:solidFill>
                  <a:srgbClr val="231F20"/>
                </a:solidFill>
                <a:latin typeface="Calibri"/>
                <a:cs typeface="Calibri"/>
              </a:rPr>
              <a:t>tokens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4036" y="3733478"/>
            <a:ext cx="177800" cy="702945"/>
          </a:xfrm>
          <a:prstGeom prst="rect">
            <a:avLst/>
          </a:prstGeom>
        </p:spPr>
        <p:txBody>
          <a:bodyPr vert="vert270" wrap="square" lIns="0" tIns="5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000" spc="10">
                <a:solidFill>
                  <a:srgbClr val="231F20"/>
                </a:solidFill>
                <a:latin typeface="Calibri"/>
                <a:cs typeface="Calibri"/>
              </a:rPr>
              <a:t>Accuracy</a:t>
            </a:r>
            <a:r>
              <a:rPr sz="1000" spc="-6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000" spc="5">
                <a:solidFill>
                  <a:srgbClr val="231F20"/>
                </a:solidFill>
                <a:latin typeface="Calibri"/>
                <a:cs typeface="Calibri"/>
              </a:rPr>
              <a:t>[%]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716229" y="5247157"/>
            <a:ext cx="520700" cy="274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895">
              <a:lnSpc>
                <a:spcPct val="101899"/>
              </a:lnSpc>
              <a:spcBef>
                <a:spcPts val="95"/>
              </a:spcBef>
            </a:pPr>
            <a:r>
              <a:rPr sz="800" spc="5">
                <a:solidFill>
                  <a:srgbClr val="231F20"/>
                </a:solidFill>
                <a:latin typeface="Calibri"/>
                <a:cs typeface="Calibri"/>
              </a:rPr>
              <a:t>Wiki2014  </a:t>
            </a:r>
            <a:r>
              <a:rPr sz="800" spc="-5">
                <a:solidFill>
                  <a:srgbClr val="231F20"/>
                </a:solidFill>
                <a:latin typeface="Calibri"/>
                <a:cs typeface="Calibri"/>
              </a:rPr>
              <a:t>1.6B</a:t>
            </a:r>
            <a:r>
              <a:rPr sz="800" spc="-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00" spc="15">
                <a:solidFill>
                  <a:srgbClr val="231F20"/>
                </a:solidFill>
                <a:latin typeface="Calibri"/>
                <a:cs typeface="Calibri"/>
              </a:rPr>
              <a:t>tokens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98621" y="5247157"/>
            <a:ext cx="520700" cy="274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160">
              <a:lnSpc>
                <a:spcPct val="101899"/>
              </a:lnSpc>
              <a:spcBef>
                <a:spcPts val="95"/>
              </a:spcBef>
            </a:pPr>
            <a:r>
              <a:rPr sz="800" spc="25">
                <a:solidFill>
                  <a:srgbClr val="231F20"/>
                </a:solidFill>
                <a:latin typeface="Calibri"/>
                <a:cs typeface="Calibri"/>
              </a:rPr>
              <a:t>Gig</a:t>
            </a:r>
            <a:r>
              <a:rPr sz="800" spc="2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800" spc="15">
                <a:solidFill>
                  <a:srgbClr val="231F20"/>
                </a:solidFill>
                <a:latin typeface="Calibri"/>
                <a:cs typeface="Calibri"/>
              </a:rPr>
              <a:t>w</a:t>
            </a:r>
            <a:r>
              <a:rPr sz="800" spc="5">
                <a:solidFill>
                  <a:srgbClr val="231F20"/>
                </a:solidFill>
                <a:latin typeface="Calibri"/>
                <a:cs typeface="Calibri"/>
              </a:rPr>
              <a:t>o</a:t>
            </a:r>
            <a:r>
              <a:rPr sz="800" spc="-5">
                <a:solidFill>
                  <a:srgbClr val="231F20"/>
                </a:solidFill>
                <a:latin typeface="Calibri"/>
                <a:cs typeface="Calibri"/>
              </a:rPr>
              <a:t>r</a:t>
            </a:r>
            <a:r>
              <a:rPr sz="800" spc="15">
                <a:solidFill>
                  <a:srgbClr val="231F20"/>
                </a:solidFill>
                <a:latin typeface="Calibri"/>
                <a:cs typeface="Calibri"/>
              </a:rPr>
              <a:t>d5  </a:t>
            </a:r>
            <a:r>
              <a:rPr sz="800" spc="-5">
                <a:solidFill>
                  <a:srgbClr val="231F20"/>
                </a:solidFill>
                <a:latin typeface="Calibri"/>
                <a:cs typeface="Calibri"/>
              </a:rPr>
              <a:t>4.3B</a:t>
            </a:r>
            <a:r>
              <a:rPr sz="800" spc="-8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00" spc="15">
                <a:solidFill>
                  <a:srgbClr val="231F20"/>
                </a:solidFill>
                <a:latin typeface="Calibri"/>
                <a:cs typeface="Calibri"/>
              </a:rPr>
              <a:t>tokens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86916" y="5170959"/>
            <a:ext cx="583565" cy="39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" marR="5080" indent="-69215">
              <a:lnSpc>
                <a:spcPct val="101899"/>
              </a:lnSpc>
              <a:spcBef>
                <a:spcPts val="95"/>
              </a:spcBef>
            </a:pPr>
            <a:r>
              <a:rPr sz="800" spc="20">
                <a:solidFill>
                  <a:srgbClr val="231F20"/>
                </a:solidFill>
                <a:latin typeface="Calibri"/>
                <a:cs typeface="Calibri"/>
              </a:rPr>
              <a:t>Gigaword5</a:t>
            </a:r>
            <a:r>
              <a:rPr sz="800" spc="-9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00" spc="85">
                <a:solidFill>
                  <a:srgbClr val="231F20"/>
                </a:solidFill>
                <a:latin typeface="Calibri"/>
                <a:cs typeface="Calibri"/>
              </a:rPr>
              <a:t>+  </a:t>
            </a:r>
            <a:r>
              <a:rPr sz="800" spc="5">
                <a:solidFill>
                  <a:srgbClr val="231F20"/>
                </a:solidFill>
                <a:latin typeface="Calibri"/>
                <a:cs typeface="Calibri"/>
              </a:rPr>
              <a:t>Wiki2014  6B</a:t>
            </a:r>
            <a:r>
              <a:rPr sz="800" spc="-35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00" spc="15">
                <a:solidFill>
                  <a:srgbClr val="231F20"/>
                </a:solidFill>
                <a:latin typeface="Calibri"/>
                <a:cs typeface="Calibri"/>
              </a:rPr>
              <a:t>tokens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000139" y="5252954"/>
            <a:ext cx="693420" cy="274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9220" marR="5080" indent="-97155">
              <a:lnSpc>
                <a:spcPct val="101899"/>
              </a:lnSpc>
              <a:spcBef>
                <a:spcPts val="95"/>
              </a:spcBef>
            </a:pPr>
            <a:r>
              <a:rPr sz="800" spc="30">
                <a:solidFill>
                  <a:srgbClr val="231F20"/>
                </a:solidFill>
                <a:latin typeface="Calibri"/>
                <a:cs typeface="Calibri"/>
              </a:rPr>
              <a:t>Common</a:t>
            </a:r>
            <a:r>
              <a:rPr sz="800" spc="-7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00" spc="10">
                <a:solidFill>
                  <a:srgbClr val="231F20"/>
                </a:solidFill>
                <a:latin typeface="Calibri"/>
                <a:cs typeface="Calibri"/>
              </a:rPr>
              <a:t>Crawl  42B</a:t>
            </a:r>
            <a:r>
              <a:rPr sz="800" spc="-3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00" spc="15">
                <a:solidFill>
                  <a:srgbClr val="231F20"/>
                </a:solidFill>
                <a:latin typeface="Calibri"/>
                <a:cs typeface="Calibri"/>
              </a:rPr>
              <a:t>tokens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55128" y="5206338"/>
            <a:ext cx="9017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spc="5">
                <a:solidFill>
                  <a:srgbClr val="231F20"/>
                </a:solidFill>
                <a:latin typeface="Arial"/>
                <a:cs typeface="Arial"/>
              </a:rPr>
              <a:t>0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980172" y="5206338"/>
            <a:ext cx="21971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100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31551" y="5206338"/>
            <a:ext cx="21971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600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441489" y="5125004"/>
            <a:ext cx="15494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20</a:t>
            </a:r>
            <a:endParaRPr sz="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41489" y="4760973"/>
            <a:ext cx="15494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30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441489" y="4397408"/>
            <a:ext cx="15494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40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441489" y="4033842"/>
            <a:ext cx="15494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50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441489" y="3670276"/>
            <a:ext cx="15494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60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41489" y="3306711"/>
            <a:ext cx="15494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70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441489" y="2943145"/>
            <a:ext cx="154940" cy="1651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80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670157" y="2995092"/>
            <a:ext cx="2929255" cy="2092325"/>
            <a:chOff x="5670157" y="2995092"/>
            <a:chExt cx="2929255" cy="2092325"/>
          </a:xfrm>
        </p:grpSpPr>
        <p:sp>
          <p:nvSpPr>
            <p:cNvPr id="70" name="object 70"/>
            <p:cNvSpPr/>
            <p:nvPr/>
          </p:nvSpPr>
          <p:spPr>
            <a:xfrm>
              <a:off x="5722270" y="3053015"/>
              <a:ext cx="2818765" cy="1997075"/>
            </a:xfrm>
            <a:custGeom>
              <a:avLst/>
              <a:gdLst/>
              <a:ahLst/>
              <a:cxnLst/>
              <a:rect l="l" t="t" r="r" b="b"/>
              <a:pathLst>
                <a:path w="2818765" h="1997075">
                  <a:moveTo>
                    <a:pt x="0" y="1996572"/>
                  </a:moveTo>
                  <a:lnTo>
                    <a:pt x="122493" y="1122707"/>
                  </a:lnTo>
                  <a:lnTo>
                    <a:pt x="367468" y="528674"/>
                  </a:lnTo>
                  <a:lnTo>
                    <a:pt x="857912" y="188812"/>
                  </a:lnTo>
                  <a:lnTo>
                    <a:pt x="1347869" y="82786"/>
                  </a:lnTo>
                  <a:lnTo>
                    <a:pt x="2818714" y="0"/>
                  </a:lnTo>
                </a:path>
              </a:pathLst>
            </a:custGeom>
            <a:ln w="29048">
              <a:solidFill>
                <a:srgbClr val="1B9E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02414" y="3030270"/>
              <a:ext cx="2858770" cy="2031364"/>
            </a:xfrm>
            <a:custGeom>
              <a:avLst/>
              <a:gdLst/>
              <a:ahLst/>
              <a:cxnLst/>
              <a:rect l="l" t="t" r="r" b="b"/>
              <a:pathLst>
                <a:path w="2858770" h="2031364">
                  <a:moveTo>
                    <a:pt x="39700" y="2030945"/>
                  </a:moveTo>
                  <a:lnTo>
                    <a:pt x="19850" y="1996567"/>
                  </a:lnTo>
                  <a:lnTo>
                    <a:pt x="0" y="2030945"/>
                  </a:lnTo>
                  <a:lnTo>
                    <a:pt x="39700" y="2030945"/>
                  </a:lnTo>
                  <a:close/>
                </a:path>
                <a:path w="2858770" h="2031364">
                  <a:moveTo>
                    <a:pt x="2858414" y="34366"/>
                  </a:moveTo>
                  <a:lnTo>
                    <a:pt x="2838564" y="0"/>
                  </a:lnTo>
                  <a:lnTo>
                    <a:pt x="2818714" y="34366"/>
                  </a:lnTo>
                  <a:lnTo>
                    <a:pt x="2858414" y="343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24144" y="3094322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5" h="70485">
                  <a:moveTo>
                    <a:pt x="0" y="70418"/>
                  </a:moveTo>
                  <a:lnTo>
                    <a:pt x="81336" y="70418"/>
                  </a:lnTo>
                  <a:lnTo>
                    <a:pt x="40662" y="0"/>
                  </a:lnTo>
                  <a:lnTo>
                    <a:pt x="0" y="70418"/>
                  </a:lnTo>
                  <a:close/>
                </a:path>
              </a:pathLst>
            </a:custGeom>
            <a:ln w="20333">
              <a:solidFill>
                <a:srgbClr val="1B9E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039770" y="3534847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4" h="70485">
                  <a:moveTo>
                    <a:pt x="0" y="70418"/>
                  </a:moveTo>
                  <a:lnTo>
                    <a:pt x="81336" y="70418"/>
                  </a:lnTo>
                  <a:lnTo>
                    <a:pt x="40662" y="0"/>
                  </a:lnTo>
                  <a:lnTo>
                    <a:pt x="0" y="70418"/>
                  </a:lnTo>
                  <a:close/>
                </a:path>
              </a:pathLst>
            </a:custGeom>
            <a:ln w="20333">
              <a:solidFill>
                <a:srgbClr val="1B9E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531922" y="3212430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5" h="70485">
                  <a:moveTo>
                    <a:pt x="0" y="70418"/>
                  </a:moveTo>
                  <a:lnTo>
                    <a:pt x="81336" y="70418"/>
                  </a:lnTo>
                  <a:lnTo>
                    <a:pt x="40662" y="0"/>
                  </a:lnTo>
                  <a:lnTo>
                    <a:pt x="0" y="70418"/>
                  </a:lnTo>
                  <a:close/>
                </a:path>
              </a:pathLst>
            </a:custGeom>
            <a:ln w="20333">
              <a:solidFill>
                <a:srgbClr val="1B9E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806847" y="4120049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4" h="70485">
                  <a:moveTo>
                    <a:pt x="0" y="70418"/>
                  </a:moveTo>
                  <a:lnTo>
                    <a:pt x="81336" y="70418"/>
                  </a:lnTo>
                  <a:lnTo>
                    <a:pt x="40662" y="0"/>
                  </a:lnTo>
                  <a:lnTo>
                    <a:pt x="0" y="70418"/>
                  </a:lnTo>
                  <a:close/>
                </a:path>
              </a:pathLst>
            </a:custGeom>
            <a:ln w="20333">
              <a:solidFill>
                <a:srgbClr val="1B9E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680634" y="5006149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4" h="70485">
                  <a:moveTo>
                    <a:pt x="40662" y="0"/>
                  </a:moveTo>
                  <a:lnTo>
                    <a:pt x="0" y="70417"/>
                  </a:lnTo>
                  <a:lnTo>
                    <a:pt x="81337" y="70417"/>
                  </a:lnTo>
                  <a:lnTo>
                    <a:pt x="40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680634" y="5006148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4" h="70485">
                  <a:moveTo>
                    <a:pt x="0" y="70418"/>
                  </a:moveTo>
                  <a:lnTo>
                    <a:pt x="81336" y="70418"/>
                  </a:lnTo>
                  <a:lnTo>
                    <a:pt x="40662" y="0"/>
                  </a:lnTo>
                  <a:lnTo>
                    <a:pt x="0" y="70418"/>
                  </a:lnTo>
                  <a:close/>
                </a:path>
              </a:pathLst>
            </a:custGeom>
            <a:ln w="20333">
              <a:solidFill>
                <a:srgbClr val="1B9E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92559" y="4587243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5" h="70485">
                  <a:moveTo>
                    <a:pt x="0" y="70418"/>
                  </a:moveTo>
                  <a:lnTo>
                    <a:pt x="81336" y="70418"/>
                  </a:lnTo>
                  <a:lnTo>
                    <a:pt x="40662" y="0"/>
                  </a:lnTo>
                  <a:lnTo>
                    <a:pt x="0" y="70418"/>
                  </a:lnTo>
                  <a:close/>
                </a:path>
              </a:pathLst>
            </a:custGeom>
            <a:ln w="20333">
              <a:solidFill>
                <a:srgbClr val="1B9E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507577" y="3005571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5" h="70485">
                  <a:moveTo>
                    <a:pt x="40664" y="0"/>
                  </a:moveTo>
                  <a:lnTo>
                    <a:pt x="0" y="70416"/>
                  </a:lnTo>
                  <a:lnTo>
                    <a:pt x="81337" y="70416"/>
                  </a:lnTo>
                  <a:lnTo>
                    <a:pt x="40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507577" y="3005569"/>
              <a:ext cx="81915" cy="70485"/>
            </a:xfrm>
            <a:custGeom>
              <a:avLst/>
              <a:gdLst/>
              <a:ahLst/>
              <a:cxnLst/>
              <a:rect l="l" t="t" r="r" b="b"/>
              <a:pathLst>
                <a:path w="81915" h="70485">
                  <a:moveTo>
                    <a:pt x="0" y="70418"/>
                  </a:moveTo>
                  <a:lnTo>
                    <a:pt x="81336" y="70418"/>
                  </a:lnTo>
                  <a:lnTo>
                    <a:pt x="40662" y="0"/>
                  </a:lnTo>
                  <a:lnTo>
                    <a:pt x="0" y="70418"/>
                  </a:lnTo>
                  <a:close/>
                </a:path>
              </a:pathLst>
            </a:custGeom>
            <a:ln w="20333">
              <a:solidFill>
                <a:srgbClr val="1B9E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722270" y="3495518"/>
              <a:ext cx="2818765" cy="1451610"/>
            </a:xfrm>
            <a:custGeom>
              <a:avLst/>
              <a:gdLst/>
              <a:ahLst/>
              <a:cxnLst/>
              <a:rect l="l" t="t" r="r" b="b"/>
              <a:pathLst>
                <a:path w="2818765" h="1451610">
                  <a:moveTo>
                    <a:pt x="0" y="1451433"/>
                  </a:moveTo>
                  <a:lnTo>
                    <a:pt x="122493" y="829322"/>
                  </a:lnTo>
                  <a:lnTo>
                    <a:pt x="367468" y="341314"/>
                  </a:lnTo>
                  <a:lnTo>
                    <a:pt x="857912" y="36792"/>
                  </a:lnTo>
                  <a:lnTo>
                    <a:pt x="1347869" y="0"/>
                  </a:lnTo>
                  <a:lnTo>
                    <a:pt x="2818714" y="482"/>
                  </a:lnTo>
                </a:path>
              </a:pathLst>
            </a:custGeom>
            <a:ln w="29048">
              <a:solidFill>
                <a:srgbClr val="7671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041302" y="3464692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549" y="0"/>
                  </a:moveTo>
                  <a:lnTo>
                    <a:pt x="0" y="58091"/>
                  </a:lnTo>
                  <a:lnTo>
                    <a:pt x="58097" y="58642"/>
                  </a:lnTo>
                  <a:lnTo>
                    <a:pt x="58643" y="552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041302" y="3464692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0" y="58090"/>
                  </a:moveTo>
                  <a:lnTo>
                    <a:pt x="58097" y="58642"/>
                  </a:lnTo>
                  <a:lnTo>
                    <a:pt x="58643" y="551"/>
                  </a:lnTo>
                  <a:lnTo>
                    <a:pt x="551" y="0"/>
                  </a:lnTo>
                  <a:lnTo>
                    <a:pt x="0" y="58090"/>
                  </a:lnTo>
                  <a:close/>
                </a:path>
              </a:pathLst>
            </a:custGeom>
            <a:ln w="23238">
              <a:solidFill>
                <a:srgbClr val="7671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551343" y="3505529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0" y="58090"/>
                  </a:moveTo>
                  <a:lnTo>
                    <a:pt x="58097" y="58642"/>
                  </a:lnTo>
                  <a:lnTo>
                    <a:pt x="58643" y="551"/>
                  </a:lnTo>
                  <a:lnTo>
                    <a:pt x="551" y="0"/>
                  </a:lnTo>
                  <a:lnTo>
                    <a:pt x="0" y="58090"/>
                  </a:lnTo>
                  <a:close/>
                </a:path>
              </a:pathLst>
            </a:custGeom>
            <a:ln w="23238">
              <a:solidFill>
                <a:srgbClr val="7671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064773" y="3816344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0" y="58090"/>
                  </a:moveTo>
                  <a:lnTo>
                    <a:pt x="58097" y="58642"/>
                  </a:lnTo>
                  <a:lnTo>
                    <a:pt x="58643" y="551"/>
                  </a:lnTo>
                  <a:lnTo>
                    <a:pt x="551" y="0"/>
                  </a:lnTo>
                  <a:lnTo>
                    <a:pt x="0" y="58090"/>
                  </a:lnTo>
                  <a:close/>
                </a:path>
              </a:pathLst>
            </a:custGeom>
            <a:ln w="23238">
              <a:solidFill>
                <a:srgbClr val="7671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820762" y="4282565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0" y="58090"/>
                  </a:moveTo>
                  <a:lnTo>
                    <a:pt x="58097" y="58642"/>
                  </a:lnTo>
                  <a:lnTo>
                    <a:pt x="58643" y="551"/>
                  </a:lnTo>
                  <a:lnTo>
                    <a:pt x="551" y="0"/>
                  </a:lnTo>
                  <a:lnTo>
                    <a:pt x="0" y="58090"/>
                  </a:lnTo>
                  <a:close/>
                </a:path>
              </a:pathLst>
            </a:custGeom>
            <a:ln w="23238">
              <a:solidFill>
                <a:srgbClr val="7671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691494" y="4921717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551" y="0"/>
                  </a:moveTo>
                  <a:lnTo>
                    <a:pt x="0" y="58088"/>
                  </a:lnTo>
                  <a:lnTo>
                    <a:pt x="58097" y="58639"/>
                  </a:lnTo>
                  <a:lnTo>
                    <a:pt x="58643" y="551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691494" y="4921715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0" y="58090"/>
                  </a:moveTo>
                  <a:lnTo>
                    <a:pt x="58097" y="58642"/>
                  </a:lnTo>
                  <a:lnTo>
                    <a:pt x="58643" y="551"/>
                  </a:lnTo>
                  <a:lnTo>
                    <a:pt x="551" y="0"/>
                  </a:lnTo>
                  <a:lnTo>
                    <a:pt x="0" y="58090"/>
                  </a:lnTo>
                  <a:close/>
                </a:path>
              </a:pathLst>
            </a:custGeom>
            <a:ln w="23238">
              <a:solidFill>
                <a:srgbClr val="7671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512141" y="3466313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552" y="0"/>
                  </a:moveTo>
                  <a:lnTo>
                    <a:pt x="0" y="58091"/>
                  </a:lnTo>
                  <a:lnTo>
                    <a:pt x="58097" y="58642"/>
                  </a:lnTo>
                  <a:lnTo>
                    <a:pt x="58643" y="552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512141" y="3466314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0" y="58090"/>
                  </a:moveTo>
                  <a:lnTo>
                    <a:pt x="58097" y="58642"/>
                  </a:lnTo>
                  <a:lnTo>
                    <a:pt x="58643" y="551"/>
                  </a:lnTo>
                  <a:lnTo>
                    <a:pt x="551" y="0"/>
                  </a:lnTo>
                  <a:lnTo>
                    <a:pt x="0" y="58090"/>
                  </a:lnTo>
                  <a:close/>
                </a:path>
              </a:pathLst>
            </a:custGeom>
            <a:ln w="23238">
              <a:solidFill>
                <a:srgbClr val="7671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722270" y="3295087"/>
              <a:ext cx="2818765" cy="1698625"/>
            </a:xfrm>
            <a:custGeom>
              <a:avLst/>
              <a:gdLst/>
              <a:ahLst/>
              <a:cxnLst/>
              <a:rect l="l" t="t" r="r" b="b"/>
              <a:pathLst>
                <a:path w="2818765" h="1698625">
                  <a:moveTo>
                    <a:pt x="0" y="1698341"/>
                  </a:moveTo>
                  <a:lnTo>
                    <a:pt x="122493" y="961973"/>
                  </a:lnTo>
                  <a:lnTo>
                    <a:pt x="367468" y="426036"/>
                  </a:lnTo>
                  <a:lnTo>
                    <a:pt x="857912" y="105055"/>
                  </a:lnTo>
                  <a:lnTo>
                    <a:pt x="1347869" y="37280"/>
                  </a:lnTo>
                  <a:lnTo>
                    <a:pt x="2818714" y="0"/>
                  </a:lnTo>
                </a:path>
              </a:pathLst>
            </a:custGeom>
            <a:ln w="29048">
              <a:solidFill>
                <a:srgbClr val="D761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704840" y="3277666"/>
              <a:ext cx="2853690" cy="1733550"/>
            </a:xfrm>
            <a:custGeom>
              <a:avLst/>
              <a:gdLst/>
              <a:ahLst/>
              <a:cxnLst/>
              <a:rect l="l" t="t" r="r" b="b"/>
              <a:pathLst>
                <a:path w="2853690" h="1733550">
                  <a:moveTo>
                    <a:pt x="34848" y="1706143"/>
                  </a:moveTo>
                  <a:lnTo>
                    <a:pt x="27051" y="1698332"/>
                  </a:lnTo>
                  <a:lnTo>
                    <a:pt x="7797" y="1698332"/>
                  </a:lnTo>
                  <a:lnTo>
                    <a:pt x="0" y="1706143"/>
                  </a:lnTo>
                  <a:lnTo>
                    <a:pt x="0" y="1725396"/>
                  </a:lnTo>
                  <a:lnTo>
                    <a:pt x="7797" y="1733194"/>
                  </a:lnTo>
                  <a:lnTo>
                    <a:pt x="27051" y="1733194"/>
                  </a:lnTo>
                  <a:lnTo>
                    <a:pt x="34848" y="1725396"/>
                  </a:lnTo>
                  <a:lnTo>
                    <a:pt x="34848" y="1715770"/>
                  </a:lnTo>
                  <a:lnTo>
                    <a:pt x="34848" y="1706143"/>
                  </a:lnTo>
                  <a:close/>
                </a:path>
                <a:path w="2853690" h="1733550">
                  <a:moveTo>
                    <a:pt x="2853563" y="7797"/>
                  </a:moveTo>
                  <a:lnTo>
                    <a:pt x="2845765" y="0"/>
                  </a:lnTo>
                  <a:lnTo>
                    <a:pt x="2826512" y="0"/>
                  </a:lnTo>
                  <a:lnTo>
                    <a:pt x="2818714" y="7797"/>
                  </a:lnTo>
                  <a:lnTo>
                    <a:pt x="2818714" y="27051"/>
                  </a:lnTo>
                  <a:lnTo>
                    <a:pt x="2826512" y="34848"/>
                  </a:lnTo>
                  <a:lnTo>
                    <a:pt x="2845765" y="34848"/>
                  </a:lnTo>
                  <a:lnTo>
                    <a:pt x="2853563" y="27051"/>
                  </a:lnTo>
                  <a:lnTo>
                    <a:pt x="2853563" y="17424"/>
                  </a:lnTo>
                  <a:lnTo>
                    <a:pt x="2853563" y="77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8501" y="3287823"/>
              <a:ext cx="84241" cy="8423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40480" y="3357539"/>
              <a:ext cx="84241" cy="8423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6649" y="3677067"/>
              <a:ext cx="84241" cy="8423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8448" y="4211308"/>
              <a:ext cx="84241" cy="8423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693705" y="4962927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31953" y="0"/>
                  </a:moveTo>
                  <a:lnTo>
                    <a:pt x="19519" y="2510"/>
                  </a:lnTo>
                  <a:lnTo>
                    <a:pt x="9362" y="9357"/>
                  </a:lnTo>
                  <a:lnTo>
                    <a:pt x="2512" y="19514"/>
                  </a:lnTo>
                  <a:lnTo>
                    <a:pt x="0" y="31952"/>
                  </a:lnTo>
                  <a:lnTo>
                    <a:pt x="2512" y="44386"/>
                  </a:lnTo>
                  <a:lnTo>
                    <a:pt x="9362" y="54543"/>
                  </a:lnTo>
                  <a:lnTo>
                    <a:pt x="19519" y="61393"/>
                  </a:lnTo>
                  <a:lnTo>
                    <a:pt x="31953" y="63905"/>
                  </a:lnTo>
                  <a:lnTo>
                    <a:pt x="44392" y="61393"/>
                  </a:lnTo>
                  <a:lnTo>
                    <a:pt x="54549" y="54543"/>
                  </a:lnTo>
                  <a:lnTo>
                    <a:pt x="61396" y="44386"/>
                  </a:lnTo>
                  <a:lnTo>
                    <a:pt x="63907" y="31952"/>
                  </a:lnTo>
                  <a:lnTo>
                    <a:pt x="61396" y="19514"/>
                  </a:lnTo>
                  <a:lnTo>
                    <a:pt x="54549" y="9357"/>
                  </a:lnTo>
                  <a:lnTo>
                    <a:pt x="44392" y="2510"/>
                  </a:lnTo>
                  <a:lnTo>
                    <a:pt x="3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693705" y="4962927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3907" y="31952"/>
                  </a:moveTo>
                  <a:lnTo>
                    <a:pt x="61396" y="44386"/>
                  </a:lnTo>
                  <a:lnTo>
                    <a:pt x="54549" y="54543"/>
                  </a:lnTo>
                  <a:lnTo>
                    <a:pt x="44392" y="61393"/>
                  </a:lnTo>
                  <a:lnTo>
                    <a:pt x="31953" y="63905"/>
                  </a:lnTo>
                  <a:lnTo>
                    <a:pt x="19519" y="61393"/>
                  </a:lnTo>
                  <a:lnTo>
                    <a:pt x="9362" y="54543"/>
                  </a:lnTo>
                  <a:lnTo>
                    <a:pt x="2512" y="44386"/>
                  </a:lnTo>
                  <a:lnTo>
                    <a:pt x="0" y="31952"/>
                  </a:lnTo>
                  <a:lnTo>
                    <a:pt x="2512" y="19514"/>
                  </a:lnTo>
                  <a:lnTo>
                    <a:pt x="9362" y="9357"/>
                  </a:lnTo>
                  <a:lnTo>
                    <a:pt x="19519" y="2510"/>
                  </a:lnTo>
                  <a:lnTo>
                    <a:pt x="31953" y="0"/>
                  </a:lnTo>
                  <a:lnTo>
                    <a:pt x="44392" y="2510"/>
                  </a:lnTo>
                  <a:lnTo>
                    <a:pt x="54549" y="9357"/>
                  </a:lnTo>
                  <a:lnTo>
                    <a:pt x="61396" y="19514"/>
                  </a:lnTo>
                  <a:lnTo>
                    <a:pt x="63907" y="31952"/>
                  </a:lnTo>
                </a:path>
              </a:pathLst>
            </a:custGeom>
            <a:ln w="20333">
              <a:solidFill>
                <a:srgbClr val="D761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509510" y="3263133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31953" y="0"/>
                  </a:moveTo>
                  <a:lnTo>
                    <a:pt x="19519" y="2510"/>
                  </a:lnTo>
                  <a:lnTo>
                    <a:pt x="9362" y="9357"/>
                  </a:lnTo>
                  <a:lnTo>
                    <a:pt x="2512" y="19514"/>
                  </a:lnTo>
                  <a:lnTo>
                    <a:pt x="0" y="31952"/>
                  </a:lnTo>
                  <a:lnTo>
                    <a:pt x="2512" y="44386"/>
                  </a:lnTo>
                  <a:lnTo>
                    <a:pt x="9362" y="54543"/>
                  </a:lnTo>
                  <a:lnTo>
                    <a:pt x="19519" y="61393"/>
                  </a:lnTo>
                  <a:lnTo>
                    <a:pt x="31953" y="63905"/>
                  </a:lnTo>
                  <a:lnTo>
                    <a:pt x="44392" y="61393"/>
                  </a:lnTo>
                  <a:lnTo>
                    <a:pt x="54549" y="54543"/>
                  </a:lnTo>
                  <a:lnTo>
                    <a:pt x="61396" y="44386"/>
                  </a:lnTo>
                  <a:lnTo>
                    <a:pt x="63907" y="31952"/>
                  </a:lnTo>
                  <a:lnTo>
                    <a:pt x="61396" y="19514"/>
                  </a:lnTo>
                  <a:lnTo>
                    <a:pt x="54549" y="9357"/>
                  </a:lnTo>
                  <a:lnTo>
                    <a:pt x="44392" y="2510"/>
                  </a:lnTo>
                  <a:lnTo>
                    <a:pt x="31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509510" y="3263133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3907" y="31952"/>
                  </a:moveTo>
                  <a:lnTo>
                    <a:pt x="61396" y="44386"/>
                  </a:lnTo>
                  <a:lnTo>
                    <a:pt x="54549" y="54543"/>
                  </a:lnTo>
                  <a:lnTo>
                    <a:pt x="44392" y="61393"/>
                  </a:lnTo>
                  <a:lnTo>
                    <a:pt x="31953" y="63905"/>
                  </a:lnTo>
                  <a:lnTo>
                    <a:pt x="19519" y="61393"/>
                  </a:lnTo>
                  <a:lnTo>
                    <a:pt x="9362" y="54543"/>
                  </a:lnTo>
                  <a:lnTo>
                    <a:pt x="2512" y="44386"/>
                  </a:lnTo>
                  <a:lnTo>
                    <a:pt x="0" y="31952"/>
                  </a:lnTo>
                  <a:lnTo>
                    <a:pt x="2512" y="19514"/>
                  </a:lnTo>
                  <a:lnTo>
                    <a:pt x="9362" y="9357"/>
                  </a:lnTo>
                  <a:lnTo>
                    <a:pt x="19519" y="2510"/>
                  </a:lnTo>
                  <a:lnTo>
                    <a:pt x="31953" y="0"/>
                  </a:lnTo>
                  <a:lnTo>
                    <a:pt x="44392" y="2510"/>
                  </a:lnTo>
                  <a:lnTo>
                    <a:pt x="54549" y="9357"/>
                  </a:lnTo>
                  <a:lnTo>
                    <a:pt x="61396" y="19514"/>
                  </a:lnTo>
                  <a:lnTo>
                    <a:pt x="63907" y="31952"/>
                  </a:lnTo>
                </a:path>
              </a:pathLst>
            </a:custGeom>
            <a:ln w="20333">
              <a:solidFill>
                <a:srgbClr val="D761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91106" y="4741920"/>
              <a:ext cx="84241" cy="84239"/>
            </a:xfrm>
            <a:prstGeom prst="rect">
              <a:avLst/>
            </a:prstGeom>
          </p:spPr>
        </p:pic>
      </p:grpSp>
      <p:sp>
        <p:nvSpPr>
          <p:cNvPr id="102" name="object 102"/>
          <p:cNvSpPr txBox="1"/>
          <p:nvPr/>
        </p:nvSpPr>
        <p:spPr>
          <a:xfrm>
            <a:off x="6470633" y="5206338"/>
            <a:ext cx="1689735" cy="276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980"/>
              </a:lnSpc>
              <a:spcBef>
                <a:spcPts val="115"/>
              </a:spcBef>
              <a:tabLst>
                <a:tab pos="502284" algn="l"/>
                <a:tab pos="992505" algn="l"/>
                <a:tab pos="1482725" algn="l"/>
              </a:tabLst>
            </a:pP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20</a:t>
            </a:r>
            <a:r>
              <a:rPr sz="900" spc="5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	30</a:t>
            </a:r>
            <a:r>
              <a:rPr sz="900" spc="5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	40</a:t>
            </a:r>
            <a:r>
              <a:rPr sz="900" spc="5">
                <a:solidFill>
                  <a:srgbClr val="231F20"/>
                </a:solidFill>
                <a:latin typeface="Arial"/>
                <a:cs typeface="Arial"/>
              </a:rPr>
              <a:t>0</a:t>
            </a: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	500</a:t>
            </a:r>
            <a:endParaRPr sz="900">
              <a:latin typeface="Arial"/>
              <a:cs typeface="Arial"/>
            </a:endParaRPr>
          </a:p>
          <a:p>
            <a:pPr marL="144780">
              <a:lnSpc>
                <a:spcPts val="980"/>
              </a:lnSpc>
            </a:pPr>
            <a:r>
              <a:rPr sz="900" spc="5">
                <a:solidFill>
                  <a:srgbClr val="231F20"/>
                </a:solidFill>
                <a:latin typeface="Arial"/>
                <a:cs typeface="Arial"/>
              </a:rPr>
              <a:t>Vector</a:t>
            </a:r>
            <a:r>
              <a:rPr sz="900" spc="-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00">
                <a:solidFill>
                  <a:srgbClr val="231F20"/>
                </a:solidFill>
                <a:latin typeface="Arial"/>
                <a:cs typeface="Arial"/>
              </a:rPr>
              <a:t>Dimension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299106" y="3767691"/>
            <a:ext cx="141605" cy="703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85"/>
              </a:lnSpc>
            </a:pPr>
            <a:r>
              <a:rPr sz="900" spc="5">
                <a:solidFill>
                  <a:srgbClr val="231F20"/>
                </a:solidFill>
                <a:latin typeface="Arial"/>
                <a:cs typeface="Arial"/>
              </a:rPr>
              <a:t>Accuracy</a:t>
            </a:r>
            <a:r>
              <a:rPr sz="900" spc="-5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900" spc="5">
                <a:solidFill>
                  <a:srgbClr val="231F20"/>
                </a:solidFill>
                <a:latin typeface="Arial"/>
                <a:cs typeface="Arial"/>
              </a:rPr>
              <a:t>[%]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279644" y="4538208"/>
            <a:ext cx="1044575" cy="491490"/>
            <a:chOff x="7279644" y="4538208"/>
            <a:chExt cx="1044575" cy="491490"/>
          </a:xfrm>
        </p:grpSpPr>
        <p:sp>
          <p:nvSpPr>
            <p:cNvPr id="105" name="object 105"/>
            <p:cNvSpPr/>
            <p:nvPr/>
          </p:nvSpPr>
          <p:spPr>
            <a:xfrm>
              <a:off x="7281229" y="4539795"/>
              <a:ext cx="1041400" cy="488315"/>
            </a:xfrm>
            <a:custGeom>
              <a:avLst/>
              <a:gdLst/>
              <a:ahLst/>
              <a:cxnLst/>
              <a:rect l="l" t="t" r="r" b="b"/>
              <a:pathLst>
                <a:path w="1041400" h="488314">
                  <a:moveTo>
                    <a:pt x="1040915" y="0"/>
                  </a:moveTo>
                  <a:lnTo>
                    <a:pt x="0" y="0"/>
                  </a:lnTo>
                  <a:lnTo>
                    <a:pt x="0" y="488007"/>
                  </a:lnTo>
                  <a:lnTo>
                    <a:pt x="1040915" y="488007"/>
                  </a:lnTo>
                  <a:lnTo>
                    <a:pt x="10409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281231" y="4539796"/>
              <a:ext cx="1041400" cy="488315"/>
            </a:xfrm>
            <a:custGeom>
              <a:avLst/>
              <a:gdLst/>
              <a:ahLst/>
              <a:cxnLst/>
              <a:rect l="l" t="t" r="r" b="b"/>
              <a:pathLst>
                <a:path w="1041400" h="488314">
                  <a:moveTo>
                    <a:pt x="0" y="488007"/>
                  </a:moveTo>
                  <a:lnTo>
                    <a:pt x="1040915" y="488007"/>
                  </a:lnTo>
                  <a:lnTo>
                    <a:pt x="1040915" y="0"/>
                  </a:lnTo>
                  <a:lnTo>
                    <a:pt x="0" y="0"/>
                  </a:lnTo>
                  <a:lnTo>
                    <a:pt x="0" y="488007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352883" y="4634684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5">
                  <a:moveTo>
                    <a:pt x="0" y="0"/>
                  </a:moveTo>
                  <a:lnTo>
                    <a:pt x="359724" y="0"/>
                  </a:lnTo>
                </a:path>
              </a:pathLst>
            </a:custGeom>
            <a:ln w="29048">
              <a:solidFill>
                <a:srgbClr val="1B9E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7281229" y="4539795"/>
            <a:ext cx="1041400" cy="488315"/>
          </a:xfrm>
          <a:prstGeom prst="rect">
            <a:avLst/>
          </a:prstGeom>
          <a:ln w="3175">
            <a:solidFill>
              <a:srgbClr val="231F2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467359" marR="80645" algn="just">
              <a:lnSpc>
                <a:spcPct val="108500"/>
              </a:lnSpc>
              <a:spcBef>
                <a:spcPts val="80"/>
              </a:spcBef>
            </a:pPr>
            <a:r>
              <a:rPr sz="900" spc="5">
                <a:solidFill>
                  <a:srgbClr val="231F20"/>
                </a:solidFill>
                <a:latin typeface="Arial"/>
                <a:cs typeface="Arial"/>
              </a:rPr>
              <a:t>Semantic  Syntactic  Overall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5598329" y="3027355"/>
            <a:ext cx="2944495" cy="2185035"/>
            <a:chOff x="5598329" y="3027355"/>
            <a:chExt cx="2944495" cy="2185035"/>
          </a:xfrm>
        </p:grpSpPr>
        <p:sp>
          <p:nvSpPr>
            <p:cNvPr id="110" name="object 110"/>
            <p:cNvSpPr/>
            <p:nvPr/>
          </p:nvSpPr>
          <p:spPr>
            <a:xfrm>
              <a:off x="7352883" y="4788830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5">
                  <a:moveTo>
                    <a:pt x="0" y="0"/>
                  </a:moveTo>
                  <a:lnTo>
                    <a:pt x="151022" y="0"/>
                  </a:lnTo>
                </a:path>
                <a:path w="360045">
                  <a:moveTo>
                    <a:pt x="209665" y="0"/>
                  </a:moveTo>
                  <a:lnTo>
                    <a:pt x="359724" y="0"/>
                  </a:lnTo>
                </a:path>
              </a:pathLst>
            </a:custGeom>
            <a:ln w="29048">
              <a:solidFill>
                <a:srgbClr val="7671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82392" y="4583447"/>
              <a:ext cx="101670" cy="90752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503905" y="4761858"/>
              <a:ext cx="59055" cy="59055"/>
            </a:xfrm>
            <a:custGeom>
              <a:avLst/>
              <a:gdLst/>
              <a:ahLst/>
              <a:cxnLst/>
              <a:rect l="l" t="t" r="r" b="b"/>
              <a:pathLst>
                <a:path w="59054" h="59054">
                  <a:moveTo>
                    <a:pt x="0" y="58090"/>
                  </a:moveTo>
                  <a:lnTo>
                    <a:pt x="58097" y="58642"/>
                  </a:lnTo>
                  <a:lnTo>
                    <a:pt x="58643" y="551"/>
                  </a:lnTo>
                  <a:lnTo>
                    <a:pt x="551" y="0"/>
                  </a:lnTo>
                  <a:lnTo>
                    <a:pt x="0" y="58090"/>
                  </a:lnTo>
                  <a:close/>
                </a:path>
              </a:pathLst>
            </a:custGeom>
            <a:ln w="23238">
              <a:solidFill>
                <a:srgbClr val="7671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352883" y="4939206"/>
              <a:ext cx="360045" cy="0"/>
            </a:xfrm>
            <a:custGeom>
              <a:avLst/>
              <a:gdLst/>
              <a:ahLst/>
              <a:cxnLst/>
              <a:rect l="l" t="t" r="r" b="b"/>
              <a:pathLst>
                <a:path w="360045">
                  <a:moveTo>
                    <a:pt x="0" y="0"/>
                  </a:moveTo>
                  <a:lnTo>
                    <a:pt x="359724" y="0"/>
                  </a:lnTo>
                </a:path>
              </a:pathLst>
            </a:custGeom>
            <a:ln w="29048">
              <a:solidFill>
                <a:srgbClr val="D761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91107" y="4897328"/>
              <a:ext cx="84241" cy="84239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8540983" y="3028808"/>
              <a:ext cx="0" cy="2182495"/>
            </a:xfrm>
            <a:custGeom>
              <a:avLst/>
              <a:gdLst/>
              <a:ahLst/>
              <a:cxnLst/>
              <a:rect l="l" t="t" r="r" b="b"/>
              <a:pathLst>
                <a:path h="2182495">
                  <a:moveTo>
                    <a:pt x="0" y="218199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089738" y="5181275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5">
                  <a:moveTo>
                    <a:pt x="0" y="295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089738" y="3028807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048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580182" y="5181275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5">
                  <a:moveTo>
                    <a:pt x="0" y="295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580182" y="3028807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048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70139" y="5181275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5">
                  <a:moveTo>
                    <a:pt x="0" y="295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070139" y="3028807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048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60582" y="5181275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5">
                  <a:moveTo>
                    <a:pt x="0" y="295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60582" y="3028807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048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050539" y="5181275"/>
              <a:ext cx="0" cy="29845"/>
            </a:xfrm>
            <a:custGeom>
              <a:avLst/>
              <a:gdLst/>
              <a:ahLst/>
              <a:cxnLst/>
              <a:rect l="l" t="t" r="r" b="b"/>
              <a:pathLst>
                <a:path h="29845">
                  <a:moveTo>
                    <a:pt x="0" y="2953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50539" y="3028807"/>
              <a:ext cx="0" cy="29209"/>
            </a:xfrm>
            <a:custGeom>
              <a:avLst/>
              <a:gdLst/>
              <a:ahLst/>
              <a:cxnLst/>
              <a:rect l="l" t="t" r="r" b="b"/>
              <a:pathLst>
                <a:path h="29210">
                  <a:moveTo>
                    <a:pt x="0" y="0"/>
                  </a:moveTo>
                  <a:lnTo>
                    <a:pt x="0" y="29048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599781" y="4846736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048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511452" y="484673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5">
                  <a:moveTo>
                    <a:pt x="29531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599781" y="4483152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048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511452" y="4483152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5">
                  <a:moveTo>
                    <a:pt x="29531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599781" y="4119567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048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511452" y="4119567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5">
                  <a:moveTo>
                    <a:pt x="29531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599781" y="3755980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048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511452" y="3755980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5">
                  <a:moveTo>
                    <a:pt x="29531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599781" y="3392396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9048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511452" y="3392396"/>
              <a:ext cx="29845" cy="0"/>
            </a:xfrm>
            <a:custGeom>
              <a:avLst/>
              <a:gdLst/>
              <a:ahLst/>
              <a:cxnLst/>
              <a:rect l="l" t="t" r="r" b="b"/>
              <a:pathLst>
                <a:path w="29845">
                  <a:moveTo>
                    <a:pt x="29531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599781" y="5210806"/>
              <a:ext cx="2941320" cy="0"/>
            </a:xfrm>
            <a:custGeom>
              <a:avLst/>
              <a:gdLst/>
              <a:ahLst/>
              <a:cxnLst/>
              <a:rect l="l" t="t" r="r" b="b"/>
              <a:pathLst>
                <a:path w="2941320">
                  <a:moveTo>
                    <a:pt x="0" y="0"/>
                  </a:moveTo>
                  <a:lnTo>
                    <a:pt x="2941201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599781" y="3028807"/>
              <a:ext cx="2941320" cy="0"/>
            </a:xfrm>
            <a:custGeom>
              <a:avLst/>
              <a:gdLst/>
              <a:ahLst/>
              <a:cxnLst/>
              <a:rect l="l" t="t" r="r" b="b"/>
              <a:pathLst>
                <a:path w="2941320">
                  <a:moveTo>
                    <a:pt x="0" y="0"/>
                  </a:moveTo>
                  <a:lnTo>
                    <a:pt x="2941201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599781" y="3028808"/>
              <a:ext cx="0" cy="2182495"/>
            </a:xfrm>
            <a:custGeom>
              <a:avLst/>
              <a:gdLst/>
              <a:ahLst/>
              <a:cxnLst/>
              <a:rect l="l" t="t" r="r" b="b"/>
              <a:pathLst>
                <a:path h="2182495">
                  <a:moveTo>
                    <a:pt x="0" y="218199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383540" y="6301104"/>
            <a:ext cx="2063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372666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62</a:t>
            </a:fld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885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Another intrinsic </a:t>
            </a:r>
            <a:r>
              <a:rPr>
                <a:solidFill>
                  <a:srgbClr val="3A87FF"/>
                </a:solidFill>
              </a:rPr>
              <a:t>word </a:t>
            </a:r>
            <a:r>
              <a:rPr spc="-5">
                <a:solidFill>
                  <a:srgbClr val="3A87FF"/>
                </a:solidFill>
              </a:rPr>
              <a:t>vector</a:t>
            </a:r>
            <a:r>
              <a:rPr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46988"/>
            <a:ext cx="7331075" cy="106807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Word vector </a:t>
            </a:r>
            <a:r>
              <a:rPr sz="2000">
                <a:latin typeface="Calibri"/>
                <a:cs typeface="Calibri"/>
              </a:rPr>
              <a:t>distances </a:t>
            </a:r>
            <a:r>
              <a:rPr sz="2000" spc="-5">
                <a:latin typeface="Calibri"/>
                <a:cs typeface="Calibri"/>
              </a:rPr>
              <a:t>and </a:t>
            </a:r>
            <a:r>
              <a:rPr sz="2000">
                <a:latin typeface="Calibri"/>
                <a:cs typeface="Calibri"/>
              </a:rPr>
              <a:t>their </a:t>
            </a:r>
            <a:r>
              <a:rPr sz="2000" spc="-5">
                <a:latin typeface="Calibri"/>
                <a:cs typeface="Calibri"/>
              </a:rPr>
              <a:t>correlation </a:t>
            </a:r>
            <a:r>
              <a:rPr sz="2000">
                <a:latin typeface="Calibri"/>
                <a:cs typeface="Calibri"/>
              </a:rPr>
              <a:t>with </a:t>
            </a:r>
            <a:r>
              <a:rPr sz="2000" spc="-5">
                <a:latin typeface="Calibri"/>
                <a:cs typeface="Calibri"/>
              </a:rPr>
              <a:t>human</a:t>
            </a:r>
            <a:r>
              <a:rPr sz="2000" spc="15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judgments</a:t>
            </a:r>
            <a:endParaRPr sz="2000">
              <a:latin typeface="Calibri"/>
              <a:cs typeface="Calibri"/>
            </a:endParaRPr>
          </a:p>
          <a:p>
            <a:pPr marL="355600" marR="16256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Example </a:t>
            </a:r>
            <a:r>
              <a:rPr sz="2000">
                <a:latin typeface="Calibri"/>
                <a:cs typeface="Calibri"/>
              </a:rPr>
              <a:t>dataset: </a:t>
            </a:r>
            <a:r>
              <a:rPr sz="2000" spc="-5">
                <a:latin typeface="Calibri"/>
                <a:cs typeface="Calibri"/>
              </a:rPr>
              <a:t>WordSim353 </a:t>
            </a:r>
            <a:r>
              <a:rPr sz="2000" spc="-5">
                <a:solidFill>
                  <a:srgbClr val="EF8E1C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000" u="sng" spc="-5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  <a:hlinkClick r:id="rId2"/>
              </a:rPr>
              <a:t>http://www.cs.technion.ac.il/~gabr/resources/data/wordsim353/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38639" y="2342603"/>
          <a:ext cx="4714875" cy="3899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15"/>
                        </a:lnSpc>
                      </a:pPr>
                      <a:r>
                        <a:rPr sz="2400" b="1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2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15"/>
                        </a:lnSpc>
                      </a:pPr>
                      <a:r>
                        <a:rPr sz="2400" b="1" spc="-3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Word</a:t>
                      </a:r>
                      <a:r>
                        <a:rPr sz="2400" b="1" spc="-2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15"/>
                        </a:lnSpc>
                      </a:pPr>
                      <a:r>
                        <a:rPr sz="24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Human</a:t>
                      </a:r>
                      <a:r>
                        <a:rPr sz="2400" b="1" spc="-3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5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(mean)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A400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2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tiger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0"/>
                        </a:lnSpc>
                      </a:pPr>
                      <a:r>
                        <a:rPr sz="2400" spc="-25">
                          <a:latin typeface="Calibri"/>
                          <a:cs typeface="Calibri"/>
                        </a:rPr>
                        <a:t>cat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7.35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2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tiger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tiger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2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book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paper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7.46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25"/>
                        </a:lnSpc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computer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5"/>
                        </a:lnSpc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internet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5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7.58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25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plane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5"/>
                        </a:lnSpc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car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25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5.77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00"/>
                        </a:lnSpc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professor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00"/>
                        </a:lnSpc>
                      </a:pPr>
                      <a:r>
                        <a:rPr sz="2400" spc="-10">
                          <a:latin typeface="Calibri"/>
                          <a:cs typeface="Calibri"/>
                        </a:rPr>
                        <a:t>doctor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00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6.62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05"/>
                        </a:lnSpc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stock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05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phone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05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1.62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05"/>
                        </a:lnSpc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stock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05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CD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05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1.31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9945">
                <a:tc>
                  <a:txBody>
                    <a:bodyPr/>
                    <a:lstStyle/>
                    <a:p>
                      <a:pPr marL="9525">
                        <a:lnSpc>
                          <a:spcPts val="2805"/>
                        </a:lnSpc>
                      </a:pPr>
                      <a:r>
                        <a:rPr sz="2400" spc="-15">
                          <a:latin typeface="Calibri"/>
                          <a:cs typeface="Calibri"/>
                        </a:rPr>
                        <a:t>stock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05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jaguar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2805"/>
                        </a:lnSpc>
                      </a:pPr>
                      <a:r>
                        <a:rPr sz="2400" spc="-5">
                          <a:latin typeface="Calibri"/>
                          <a:cs typeface="Calibri"/>
                        </a:rPr>
                        <a:t>0.92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0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992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63</a:t>
            </a:fld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3816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Correlation</a:t>
            </a:r>
            <a:r>
              <a:rPr spc="-2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10996"/>
            <a:ext cx="7331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Word vector </a:t>
            </a:r>
            <a:r>
              <a:rPr sz="2000">
                <a:latin typeface="Calibri"/>
                <a:cs typeface="Calibri"/>
              </a:rPr>
              <a:t>distances </a:t>
            </a:r>
            <a:r>
              <a:rPr sz="2000" spc="-5">
                <a:latin typeface="Calibri"/>
                <a:cs typeface="Calibri"/>
              </a:rPr>
              <a:t>and </a:t>
            </a:r>
            <a:r>
              <a:rPr sz="2000">
                <a:latin typeface="Calibri"/>
                <a:cs typeface="Calibri"/>
              </a:rPr>
              <a:t>their </a:t>
            </a:r>
            <a:r>
              <a:rPr sz="2000" spc="-5">
                <a:latin typeface="Calibri"/>
                <a:cs typeface="Calibri"/>
              </a:rPr>
              <a:t>correlation </a:t>
            </a:r>
            <a:r>
              <a:rPr sz="2000">
                <a:latin typeface="Calibri"/>
                <a:cs typeface="Calibri"/>
              </a:rPr>
              <a:t>with </a:t>
            </a:r>
            <a:r>
              <a:rPr sz="2000" spc="-5">
                <a:latin typeface="Calibri"/>
                <a:cs typeface="Calibri"/>
              </a:rPr>
              <a:t>human</a:t>
            </a:r>
            <a:r>
              <a:rPr sz="2000" spc="15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judgments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494020"/>
            <a:ext cx="804925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>
                <a:latin typeface="Calibri"/>
                <a:cs typeface="Calibri"/>
              </a:rPr>
              <a:t>Some </a:t>
            </a:r>
            <a:r>
              <a:rPr sz="2000" spc="-5">
                <a:latin typeface="Calibri"/>
                <a:cs typeface="Calibri"/>
              </a:rPr>
              <a:t>ideas from Glove paper have been shown </a:t>
            </a:r>
            <a:r>
              <a:rPr sz="2000">
                <a:latin typeface="Calibri"/>
                <a:cs typeface="Calibri"/>
              </a:rPr>
              <a:t>to </a:t>
            </a:r>
            <a:r>
              <a:rPr sz="2000" spc="-5">
                <a:latin typeface="Calibri"/>
                <a:cs typeface="Calibri"/>
              </a:rPr>
              <a:t>improve </a:t>
            </a:r>
            <a:r>
              <a:rPr sz="2000">
                <a:latin typeface="Calibri"/>
                <a:cs typeface="Calibri"/>
              </a:rPr>
              <a:t>skip-gram (SG)  </a:t>
            </a:r>
            <a:r>
              <a:rPr sz="2000" spc="-5">
                <a:latin typeface="Calibri"/>
                <a:cs typeface="Calibri"/>
              </a:rPr>
              <a:t>model </a:t>
            </a:r>
            <a:r>
              <a:rPr sz="2000">
                <a:latin typeface="Calibri"/>
                <a:cs typeface="Calibri"/>
              </a:rPr>
              <a:t>also </a:t>
            </a:r>
            <a:r>
              <a:rPr sz="2000" spc="-5">
                <a:latin typeface="Calibri"/>
                <a:cs typeface="Calibri"/>
              </a:rPr>
              <a:t>(e.g. </a:t>
            </a:r>
            <a:r>
              <a:rPr sz="2000">
                <a:latin typeface="Calibri"/>
                <a:cs typeface="Calibri"/>
              </a:rPr>
              <a:t>sum </a:t>
            </a:r>
            <a:r>
              <a:rPr sz="2000" spc="-5">
                <a:latin typeface="Calibri"/>
                <a:cs typeface="Calibri"/>
              </a:rPr>
              <a:t>both</a:t>
            </a:r>
            <a:r>
              <a:rPr sz="2000" spc="-25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vectors)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74824" y="1552696"/>
          <a:ext cx="6221730" cy="37806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9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45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4665">
                <a:tc>
                  <a:txBody>
                    <a:bodyPr/>
                    <a:lstStyle/>
                    <a:p>
                      <a:pPr marL="42545"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Model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Size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57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WS353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ts val="257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MC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57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RG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SCWS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ts val="2575"/>
                        </a:lnSpc>
                      </a:pPr>
                      <a:r>
                        <a:rPr sz="2350" spc="-55">
                          <a:latin typeface="Times New Roman"/>
                          <a:cs typeface="Times New Roman"/>
                        </a:rPr>
                        <a:t>RW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74">
                <a:tc>
                  <a:txBody>
                    <a:bodyPr/>
                    <a:lstStyle/>
                    <a:p>
                      <a:pPr marL="42545" algn="ctr">
                        <a:lnSpc>
                          <a:spcPts val="257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SVD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57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6B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35.3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35.1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42.5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38.3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25.6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664">
                <a:tc>
                  <a:txBody>
                    <a:bodyPr/>
                    <a:lstStyle/>
                    <a:p>
                      <a:pPr marL="42545" algn="ctr">
                        <a:lnSpc>
                          <a:spcPts val="270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SVD-S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0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6B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56.5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71.5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71.0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53.6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34.7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664">
                <a:tc>
                  <a:txBody>
                    <a:bodyPr/>
                    <a:lstStyle/>
                    <a:p>
                      <a:pPr marL="42545" algn="ctr">
                        <a:lnSpc>
                          <a:spcPts val="270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SVD-L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0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6B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65.7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72.7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75.1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56.5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37.0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664">
                <a:tc>
                  <a:txBody>
                    <a:bodyPr/>
                    <a:lstStyle/>
                    <a:p>
                      <a:pPr marL="22860" algn="ctr">
                        <a:lnSpc>
                          <a:spcPts val="2705"/>
                        </a:lnSpc>
                      </a:pPr>
                      <a:r>
                        <a:rPr sz="2350" spc="-30">
                          <a:latin typeface="Times New Roman"/>
                          <a:cs typeface="Times New Roman"/>
                        </a:rPr>
                        <a:t>CBOW</a:t>
                      </a:r>
                      <a:r>
                        <a:rPr sz="2550" spc="-44" baseline="27777">
                          <a:latin typeface="Lucida Sans Unicode"/>
                          <a:cs typeface="Lucida Sans Unicode"/>
                        </a:rPr>
                        <a:t>†</a:t>
                      </a:r>
                      <a:endParaRPr sz="2550" baseline="27777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0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6B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57.2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65.6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68.2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57.0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32.5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678">
                <a:tc>
                  <a:txBody>
                    <a:bodyPr/>
                    <a:lstStyle/>
                    <a:p>
                      <a:pPr marL="22860" algn="ctr">
                        <a:lnSpc>
                          <a:spcPts val="2705"/>
                        </a:lnSpc>
                      </a:pPr>
                      <a:r>
                        <a:rPr sz="2350" spc="-30">
                          <a:latin typeface="Times New Roman"/>
                          <a:cs typeface="Times New Roman"/>
                        </a:rPr>
                        <a:t>SG</a:t>
                      </a:r>
                      <a:r>
                        <a:rPr sz="2550" spc="-44" baseline="27777">
                          <a:latin typeface="Lucida Sans Unicode"/>
                          <a:cs typeface="Lucida Sans Unicode"/>
                        </a:rPr>
                        <a:t>†</a:t>
                      </a:r>
                      <a:endParaRPr sz="2550" baseline="27777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0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6B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62.8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65.2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69.7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5"/>
                        </a:lnSpc>
                      </a:pPr>
                      <a:r>
                        <a:rPr sz="2350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58.1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37.2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172">
                <a:tc>
                  <a:txBody>
                    <a:bodyPr/>
                    <a:lstStyle/>
                    <a:p>
                      <a:pPr marL="42545" algn="ctr">
                        <a:lnSpc>
                          <a:spcPts val="2705"/>
                        </a:lnSpc>
                      </a:pPr>
                      <a:r>
                        <a:rPr sz="2350" spc="-45">
                          <a:latin typeface="Times New Roman"/>
                          <a:cs typeface="Times New Roman"/>
                        </a:rPr>
                        <a:t>GloVe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0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6B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705"/>
                        </a:lnSpc>
                      </a:pPr>
                      <a:r>
                        <a:rPr sz="2350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65.8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72.7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705"/>
                        </a:lnSpc>
                      </a:pPr>
                      <a:r>
                        <a:rPr sz="2350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77.8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53.9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05"/>
                        </a:lnSpc>
                      </a:pPr>
                      <a:r>
                        <a:rPr sz="2350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38.1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730">
                <a:tc>
                  <a:txBody>
                    <a:bodyPr/>
                    <a:lstStyle/>
                    <a:p>
                      <a:pPr marL="42545" algn="ctr">
                        <a:lnSpc>
                          <a:spcPts val="257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SVD-L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57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42B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74.0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76.4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74.1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58.3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39.9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575">
                <a:tc>
                  <a:txBody>
                    <a:bodyPr/>
                    <a:lstStyle/>
                    <a:p>
                      <a:pPr marL="42545" algn="ctr">
                        <a:lnSpc>
                          <a:spcPts val="2745"/>
                        </a:lnSpc>
                      </a:pPr>
                      <a:r>
                        <a:rPr sz="2350" spc="-45">
                          <a:latin typeface="Times New Roman"/>
                          <a:cs typeface="Times New Roman"/>
                        </a:rPr>
                        <a:t>GloVe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4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42B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745"/>
                        </a:lnSpc>
                      </a:pPr>
                      <a:r>
                        <a:rPr sz="2350" b="1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Palatino Linotype"/>
                          <a:cs typeface="Palatino Linotype"/>
                        </a:rPr>
                        <a:t>75.9</a:t>
                      </a:r>
                      <a:endParaRPr sz="23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45"/>
                        </a:lnSpc>
                      </a:pPr>
                      <a:r>
                        <a:rPr sz="2350" b="1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Palatino Linotype"/>
                          <a:cs typeface="Palatino Linotype"/>
                        </a:rPr>
                        <a:t>83.6</a:t>
                      </a:r>
                      <a:endParaRPr sz="23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745"/>
                        </a:lnSpc>
                      </a:pPr>
                      <a:r>
                        <a:rPr sz="2350" b="1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Palatino Linotype"/>
                          <a:cs typeface="Palatino Linotype"/>
                        </a:rPr>
                        <a:t>82.9</a:t>
                      </a:r>
                      <a:endParaRPr sz="23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45"/>
                        </a:lnSpc>
                      </a:pPr>
                      <a:r>
                        <a:rPr sz="2350" b="1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Palatino Linotype"/>
                          <a:cs typeface="Palatino Linotype"/>
                        </a:rPr>
                        <a:t>59.6</a:t>
                      </a:r>
                      <a:endParaRPr sz="23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745"/>
                        </a:lnSpc>
                      </a:pPr>
                      <a:r>
                        <a:rPr sz="2350" b="1" u="heavy" spc="5">
                          <a:uFill>
                            <a:solidFill>
                              <a:srgbClr val="000000"/>
                            </a:solidFill>
                          </a:uFill>
                          <a:latin typeface="Palatino Linotype"/>
                          <a:cs typeface="Palatino Linotype"/>
                        </a:rPr>
                        <a:t>47.8</a:t>
                      </a:r>
                      <a:endParaRPr sz="23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667">
                <a:tc>
                  <a:txBody>
                    <a:bodyPr/>
                    <a:lstStyle/>
                    <a:p>
                      <a:pPr marL="22860" algn="ctr">
                        <a:lnSpc>
                          <a:spcPts val="2575"/>
                        </a:lnSpc>
                      </a:pPr>
                      <a:r>
                        <a:rPr sz="2350" spc="-140">
                          <a:latin typeface="Times New Roman"/>
                          <a:cs typeface="Times New Roman"/>
                        </a:rPr>
                        <a:t>CBOW</a:t>
                      </a:r>
                      <a:r>
                        <a:rPr sz="2550" spc="-209" baseline="27777">
                          <a:latin typeface="Lucida Sans Unicode"/>
                          <a:cs typeface="Lucida Sans Unicode"/>
                        </a:rPr>
                        <a:t>⇤</a:t>
                      </a:r>
                      <a:endParaRPr sz="2550" baseline="27777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575"/>
                        </a:lnSpc>
                      </a:pPr>
                      <a:r>
                        <a:rPr sz="2350" spc="10">
                          <a:latin typeface="Times New Roman"/>
                          <a:cs typeface="Times New Roman"/>
                        </a:rPr>
                        <a:t>100B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68.4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79.6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75.4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59.4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575"/>
                        </a:lnSpc>
                      </a:pPr>
                      <a:r>
                        <a:rPr sz="2350" spc="5">
                          <a:latin typeface="Times New Roman"/>
                          <a:cs typeface="Times New Roman"/>
                        </a:rPr>
                        <a:t>45.5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492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64</a:t>
            </a:fld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4711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Extrinsic </a:t>
            </a:r>
            <a:r>
              <a:rPr>
                <a:solidFill>
                  <a:srgbClr val="3A87FF"/>
                </a:solidFill>
              </a:rPr>
              <a:t>word </a:t>
            </a:r>
            <a:r>
              <a:rPr spc="-5">
                <a:solidFill>
                  <a:srgbClr val="3A87FF"/>
                </a:solidFill>
              </a:rPr>
              <a:t>vector</a:t>
            </a:r>
            <a:r>
              <a:rPr spc="-2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10996"/>
            <a:ext cx="8030845" cy="1360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Extrinsic evaluation of word </a:t>
            </a:r>
            <a:r>
              <a:rPr sz="2000">
                <a:latin typeface="Calibri"/>
                <a:cs typeface="Calibri"/>
              </a:rPr>
              <a:t>vectors: All </a:t>
            </a:r>
            <a:r>
              <a:rPr sz="2000" spc="-5">
                <a:latin typeface="Calibri"/>
                <a:cs typeface="Calibri"/>
              </a:rPr>
              <a:t>subsequent </a:t>
            </a:r>
            <a:r>
              <a:rPr sz="2000">
                <a:latin typeface="Calibri"/>
                <a:cs typeface="Calibri"/>
              </a:rPr>
              <a:t>tasks in this</a:t>
            </a:r>
            <a:r>
              <a:rPr sz="2000" spc="25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class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CC0000"/>
              </a:buClr>
              <a:buFont typeface="Times New Roman"/>
              <a:buChar char="•"/>
            </a:pPr>
            <a:endParaRPr sz="27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One example where good word vectors should help directly: named </a:t>
            </a:r>
            <a:r>
              <a:rPr sz="2000">
                <a:latin typeface="Calibri"/>
                <a:cs typeface="Calibri"/>
              </a:rPr>
              <a:t>entity  </a:t>
            </a:r>
            <a:r>
              <a:rPr sz="2000" spc="-5">
                <a:latin typeface="Calibri"/>
                <a:cs typeface="Calibri"/>
              </a:rPr>
              <a:t>recognition: finding </a:t>
            </a:r>
            <a:r>
              <a:rPr sz="2000">
                <a:latin typeface="Calibri"/>
                <a:cs typeface="Calibri"/>
              </a:rPr>
              <a:t>a </a:t>
            </a:r>
            <a:r>
              <a:rPr sz="2000" spc="-5">
                <a:latin typeface="Calibri"/>
                <a:cs typeface="Calibri"/>
              </a:rPr>
              <a:t>person, organization or</a:t>
            </a:r>
            <a:r>
              <a:rPr sz="200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location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798820"/>
            <a:ext cx="58223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5">
                <a:latin typeface="Calibri"/>
                <a:cs typeface="Calibri"/>
              </a:rPr>
              <a:t>Next: How </a:t>
            </a:r>
            <a:r>
              <a:rPr sz="2000">
                <a:latin typeface="Calibri"/>
                <a:cs typeface="Calibri"/>
              </a:rPr>
              <a:t>to </a:t>
            </a:r>
            <a:r>
              <a:rPr sz="2000" spc="-5">
                <a:latin typeface="Calibri"/>
                <a:cs typeface="Calibri"/>
              </a:rPr>
              <a:t>use word vectors </a:t>
            </a:r>
            <a:r>
              <a:rPr sz="2000">
                <a:latin typeface="Calibri"/>
                <a:cs typeface="Calibri"/>
              </a:rPr>
              <a:t>in </a:t>
            </a:r>
            <a:r>
              <a:rPr sz="2000" spc="-5">
                <a:latin typeface="Calibri"/>
                <a:cs typeface="Calibri"/>
              </a:rPr>
              <a:t>neural net</a:t>
            </a:r>
            <a:r>
              <a:rPr sz="2000" spc="4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models!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74335" y="2593015"/>
          <a:ext cx="4106545" cy="2994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0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473">
                <a:tc>
                  <a:txBody>
                    <a:bodyPr/>
                    <a:lstStyle/>
                    <a:p>
                      <a:pPr algn="ctr">
                        <a:lnSpc>
                          <a:spcPts val="2045"/>
                        </a:lnSpc>
                      </a:pPr>
                      <a:r>
                        <a:rPr sz="1850" spc="20">
                          <a:latin typeface="Times New Roman"/>
                          <a:cs typeface="Times New Roman"/>
                        </a:rPr>
                        <a:t>Model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6525" algn="r">
                        <a:lnSpc>
                          <a:spcPts val="2045"/>
                        </a:lnSpc>
                      </a:pPr>
                      <a:r>
                        <a:rPr sz="1850">
                          <a:latin typeface="Times New Roman"/>
                          <a:cs typeface="Times New Roman"/>
                        </a:rPr>
                        <a:t>Dev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5"/>
                        </a:lnSpc>
                      </a:pPr>
                      <a:r>
                        <a:rPr sz="1850" spc="-20">
                          <a:latin typeface="Times New Roman"/>
                          <a:cs typeface="Times New Roman"/>
                        </a:rPr>
                        <a:t>Test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2045"/>
                        </a:lnSpc>
                      </a:pPr>
                      <a:r>
                        <a:rPr sz="1850" spc="-5">
                          <a:latin typeface="Times New Roman"/>
                          <a:cs typeface="Times New Roman"/>
                        </a:rPr>
                        <a:t>ACE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5"/>
                        </a:lnSpc>
                      </a:pPr>
                      <a:r>
                        <a:rPr sz="1850" spc="25">
                          <a:latin typeface="Times New Roman"/>
                          <a:cs typeface="Times New Roman"/>
                        </a:rPr>
                        <a:t>MUC7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91">
                <a:tc>
                  <a:txBody>
                    <a:bodyPr/>
                    <a:lstStyle/>
                    <a:p>
                      <a:pPr algn="ctr">
                        <a:lnSpc>
                          <a:spcPts val="2045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Discrete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2045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91.0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5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85.4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045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77.4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45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73.4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726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25">
                          <a:latin typeface="Times New Roman"/>
                          <a:cs typeface="Times New Roman"/>
                        </a:rPr>
                        <a:t>SVD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90.8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85.7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77.3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73.7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20">
                          <a:latin typeface="Times New Roman"/>
                          <a:cs typeface="Times New Roman"/>
                        </a:rPr>
                        <a:t>SVD-S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91.0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85.5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77.6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74.3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422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20">
                          <a:latin typeface="Times New Roman"/>
                          <a:cs typeface="Times New Roman"/>
                        </a:rPr>
                        <a:t>SVD-L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90.5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84.8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73.6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71.5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233">
                <a:tc>
                  <a:txBody>
                    <a:bodyPr/>
                    <a:lstStyle/>
                    <a:p>
                      <a:pPr algn="ctr">
                        <a:lnSpc>
                          <a:spcPts val="2185"/>
                        </a:lnSpc>
                      </a:pPr>
                      <a:r>
                        <a:rPr sz="1850" spc="25">
                          <a:latin typeface="Times New Roman"/>
                          <a:cs typeface="Times New Roman"/>
                        </a:rPr>
                        <a:t>HPCA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2185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92.6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85"/>
                        </a:lnSpc>
                      </a:pPr>
                      <a:r>
                        <a:rPr sz="1850" b="1" spc="15">
                          <a:latin typeface="Palatino Linotype"/>
                          <a:cs typeface="Palatino Linotype"/>
                        </a:rPr>
                        <a:t>88.7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185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81.7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85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80.7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535">
                <a:tc>
                  <a:txBody>
                    <a:bodyPr/>
                    <a:lstStyle/>
                    <a:p>
                      <a:pPr algn="ctr">
                        <a:lnSpc>
                          <a:spcPts val="2090"/>
                        </a:lnSpc>
                      </a:pPr>
                      <a:r>
                        <a:rPr sz="1850" spc="25">
                          <a:latin typeface="Times New Roman"/>
                          <a:cs typeface="Times New Roman"/>
                        </a:rPr>
                        <a:t>HSMN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209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90.5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85.7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09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78.7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9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74.7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726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30">
                          <a:latin typeface="Times New Roman"/>
                          <a:cs typeface="Times New Roman"/>
                        </a:rPr>
                        <a:t>CW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92.2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87.4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81.7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80.2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411"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0">
                          <a:latin typeface="Times New Roman"/>
                          <a:cs typeface="Times New Roman"/>
                        </a:rPr>
                        <a:t>CBOW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93.1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88.2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82.2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81.1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966">
                <a:tc>
                  <a:txBody>
                    <a:bodyPr/>
                    <a:lstStyle/>
                    <a:p>
                      <a:pPr algn="ctr">
                        <a:lnSpc>
                          <a:spcPts val="2185"/>
                        </a:lnSpc>
                      </a:pPr>
                      <a:r>
                        <a:rPr sz="1850" spc="-25">
                          <a:latin typeface="Times New Roman"/>
                          <a:cs typeface="Times New Roman"/>
                        </a:rPr>
                        <a:t>GloVe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ts val="2185"/>
                        </a:lnSpc>
                      </a:pPr>
                      <a:r>
                        <a:rPr sz="1850" b="1" spc="15">
                          <a:latin typeface="Palatino Linotype"/>
                          <a:cs typeface="Palatino Linotype"/>
                        </a:rPr>
                        <a:t>93.2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85"/>
                        </a:lnSpc>
                      </a:pPr>
                      <a:r>
                        <a:rPr sz="1850" spc="15">
                          <a:latin typeface="Times New Roman"/>
                          <a:cs typeface="Times New Roman"/>
                        </a:rPr>
                        <a:t>88.3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185"/>
                        </a:lnSpc>
                      </a:pPr>
                      <a:r>
                        <a:rPr sz="1850" b="1" spc="15">
                          <a:latin typeface="Palatino Linotype"/>
                          <a:cs typeface="Palatino Linotype"/>
                        </a:rPr>
                        <a:t>82.9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85"/>
                        </a:lnSpc>
                      </a:pPr>
                      <a:r>
                        <a:rPr sz="1850" b="1" spc="15">
                          <a:latin typeface="Palatino Linotype"/>
                          <a:cs typeface="Palatino Linotype"/>
                        </a:rPr>
                        <a:t>82.2</a:t>
                      </a:r>
                      <a:endParaRPr sz="185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893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65</a:t>
            </a:fld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1177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3A87FF"/>
                </a:solidFill>
              </a:rPr>
              <a:t>6. </a:t>
            </a:r>
            <a:r>
              <a:rPr spc="-5">
                <a:solidFill>
                  <a:srgbClr val="3A87FF"/>
                </a:solidFill>
              </a:rPr>
              <a:t>Word senses and </a:t>
            </a:r>
            <a:r>
              <a:rPr>
                <a:solidFill>
                  <a:srgbClr val="3A87FF"/>
                </a:solidFill>
              </a:rPr>
              <a:t>word </a:t>
            </a:r>
            <a:r>
              <a:rPr spc="-5">
                <a:solidFill>
                  <a:srgbClr val="3A87FF"/>
                </a:solidFill>
              </a:rPr>
              <a:t>sense</a:t>
            </a:r>
            <a:r>
              <a:rPr spc="-5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ambiguity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20572"/>
            <a:ext cx="6824345" cy="136080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Most words </a:t>
            </a:r>
            <a:r>
              <a:rPr sz="2400">
                <a:latin typeface="Calibri"/>
                <a:cs typeface="Calibri"/>
              </a:rPr>
              <a:t>have </a:t>
            </a:r>
            <a:r>
              <a:rPr sz="2400" spc="-5">
                <a:latin typeface="Calibri"/>
                <a:cs typeface="Calibri"/>
              </a:rPr>
              <a:t>lots of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meanings!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Calibri"/>
              </a:rPr>
              <a:t>Especially common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Calibri"/>
              </a:rPr>
              <a:t>Especially words that </a:t>
            </a:r>
            <a:r>
              <a:rPr sz="2400">
                <a:latin typeface="Calibri"/>
                <a:cs typeface="Calibri"/>
              </a:rPr>
              <a:t>have </a:t>
            </a:r>
            <a:r>
              <a:rPr sz="2400" spc="-5">
                <a:latin typeface="Calibri"/>
                <a:cs typeface="Calibri"/>
              </a:rPr>
              <a:t>existed </a:t>
            </a:r>
            <a:r>
              <a:rPr sz="2400">
                <a:latin typeface="Calibri"/>
                <a:cs typeface="Calibri"/>
              </a:rPr>
              <a:t>for a </a:t>
            </a:r>
            <a:r>
              <a:rPr sz="2400" spc="-5">
                <a:latin typeface="Calibri"/>
                <a:cs typeface="Calibri"/>
              </a:rPr>
              <a:t>long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3297428"/>
            <a:ext cx="2107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Example: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b="1" spc="-5">
                <a:latin typeface="Calibri"/>
                <a:cs typeface="Calibri"/>
              </a:rPr>
              <a:t>pike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5495035"/>
            <a:ext cx="78206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Does one vector capture all these meanings or </a:t>
            </a:r>
            <a:r>
              <a:rPr sz="2400">
                <a:latin typeface="Calibri"/>
                <a:cs typeface="Calibri"/>
              </a:rPr>
              <a:t>do </a:t>
            </a:r>
            <a:r>
              <a:rPr sz="2400" spc="-5">
                <a:latin typeface="Calibri"/>
                <a:cs typeface="Calibri"/>
              </a:rPr>
              <a:t>we </a:t>
            </a:r>
            <a:r>
              <a:rPr sz="2400">
                <a:latin typeface="Calibri"/>
                <a:cs typeface="Calibri"/>
              </a:rPr>
              <a:t>have a  </a:t>
            </a:r>
            <a:r>
              <a:rPr sz="2400" spc="-5">
                <a:latin typeface="Calibri"/>
                <a:cs typeface="Calibri"/>
              </a:rPr>
              <a:t>mess?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0119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66</a:t>
            </a:fld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42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p</a:t>
            </a:r>
            <a:r>
              <a:rPr>
                <a:solidFill>
                  <a:srgbClr val="3A87FF"/>
                </a:solidFill>
              </a:rPr>
              <a:t>ike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20572"/>
            <a:ext cx="7651750" cy="47256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sharp point or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staff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type of elongated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fish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railroad line or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type of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road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The future </a:t>
            </a:r>
            <a:r>
              <a:rPr sz="2400" spc="-5">
                <a:latin typeface="Calibri"/>
                <a:cs typeface="Calibri"/>
              </a:rPr>
              <a:t>(coming down the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pike)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type of body position (as in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diving)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To </a:t>
            </a:r>
            <a:r>
              <a:rPr sz="2400" spc="-5">
                <a:latin typeface="Calibri"/>
                <a:cs typeface="Calibri"/>
              </a:rPr>
              <a:t>kill or pierce with </a:t>
            </a:r>
            <a:r>
              <a:rPr sz="2400">
                <a:latin typeface="Calibri"/>
                <a:cs typeface="Calibri"/>
              </a:rPr>
              <a:t>a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pike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To </a:t>
            </a:r>
            <a:r>
              <a:rPr sz="2400" spc="-5">
                <a:latin typeface="Calibri"/>
                <a:cs typeface="Calibri"/>
              </a:rPr>
              <a:t>make </a:t>
            </a:r>
            <a:r>
              <a:rPr sz="2400">
                <a:latin typeface="Calibri"/>
                <a:cs typeface="Calibri"/>
              </a:rPr>
              <a:t>one’s </a:t>
            </a:r>
            <a:r>
              <a:rPr sz="2400" spc="-5">
                <a:latin typeface="Calibri"/>
                <a:cs typeface="Calibri"/>
              </a:rPr>
              <a:t>way (pike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along)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In Australian English, pike </a:t>
            </a:r>
            <a:r>
              <a:rPr sz="2400">
                <a:latin typeface="Calibri"/>
                <a:cs typeface="Calibri"/>
              </a:rPr>
              <a:t>means </a:t>
            </a:r>
            <a:r>
              <a:rPr sz="2400" spc="-5">
                <a:latin typeface="Calibri"/>
                <a:cs typeface="Calibri"/>
              </a:rPr>
              <a:t>to pull out </a:t>
            </a:r>
            <a:r>
              <a:rPr sz="2400">
                <a:latin typeface="Calibri"/>
                <a:cs typeface="Calibri"/>
              </a:rPr>
              <a:t>from </a:t>
            </a:r>
            <a:r>
              <a:rPr sz="2400" spc="-5">
                <a:latin typeface="Calibri"/>
                <a:cs typeface="Calibri"/>
              </a:rPr>
              <a:t>doing  something: </a:t>
            </a:r>
            <a:r>
              <a:rPr sz="2400" i="1">
                <a:latin typeface="Calibri"/>
                <a:cs typeface="Calibri"/>
              </a:rPr>
              <a:t>I reckon he could have </a:t>
            </a:r>
            <a:r>
              <a:rPr sz="2400" i="1" spc="-5">
                <a:latin typeface="Calibri"/>
                <a:cs typeface="Calibri"/>
              </a:rPr>
              <a:t>climbed that </a:t>
            </a:r>
            <a:r>
              <a:rPr sz="2400" i="1">
                <a:latin typeface="Calibri"/>
                <a:cs typeface="Calibri"/>
              </a:rPr>
              <a:t>cliff, but he  </a:t>
            </a:r>
            <a:r>
              <a:rPr sz="2400" i="1" spc="-5">
                <a:latin typeface="Calibri"/>
                <a:cs typeface="Calibri"/>
              </a:rPr>
              <a:t>piked!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4710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24968"/>
            <a:ext cx="8050530" cy="91249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5"/>
              </a:spcBef>
            </a:pPr>
            <a:r>
              <a:rPr sz="2900" spc="-5">
                <a:solidFill>
                  <a:srgbClr val="3A87FF"/>
                </a:solidFill>
              </a:rPr>
              <a:t>Improving Word Representations Via Global Context  And Multiple Word Prototypes (Huang </a:t>
            </a:r>
            <a:r>
              <a:rPr sz="2900">
                <a:solidFill>
                  <a:srgbClr val="3A87FF"/>
                </a:solidFill>
              </a:rPr>
              <a:t>et al.</a:t>
            </a:r>
            <a:r>
              <a:rPr sz="2900" spc="-95">
                <a:solidFill>
                  <a:srgbClr val="3A87FF"/>
                </a:solidFill>
              </a:rPr>
              <a:t> </a:t>
            </a:r>
            <a:r>
              <a:rPr sz="2900" spc="5">
                <a:solidFill>
                  <a:srgbClr val="3A87FF"/>
                </a:solidFill>
              </a:rPr>
              <a:t>2012)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370840" y="1099820"/>
            <a:ext cx="794258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68300" marR="1778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67665" algn="l"/>
                <a:tab pos="368300" algn="l"/>
              </a:tabLst>
            </a:pPr>
            <a:r>
              <a:rPr sz="2400">
                <a:latin typeface="Calibri"/>
                <a:cs typeface="Calibri"/>
              </a:rPr>
              <a:t>Idea: </a:t>
            </a:r>
            <a:r>
              <a:rPr sz="2400" spc="-5">
                <a:latin typeface="Calibri"/>
                <a:cs typeface="Calibri"/>
              </a:rPr>
              <a:t>Cluster word windows around words, retrain with </a:t>
            </a:r>
            <a:r>
              <a:rPr sz="2400">
                <a:latin typeface="Calibri"/>
                <a:cs typeface="Calibri"/>
              </a:rPr>
              <a:t>each  </a:t>
            </a:r>
            <a:r>
              <a:rPr sz="2400" spc="-5">
                <a:latin typeface="Calibri"/>
                <a:cs typeface="Calibri"/>
              </a:rPr>
              <a:t>word assigned to multiple </a:t>
            </a:r>
            <a:r>
              <a:rPr sz="2400">
                <a:latin typeface="Calibri"/>
                <a:cs typeface="Calibri"/>
              </a:rPr>
              <a:t>different </a:t>
            </a:r>
            <a:r>
              <a:rPr sz="2400" spc="-5">
                <a:latin typeface="Calibri"/>
                <a:cs typeface="Calibri"/>
              </a:rPr>
              <a:t>clusters bank</a:t>
            </a:r>
            <a:r>
              <a:rPr sz="2400" spc="-7" baseline="-17361">
                <a:latin typeface="Calibri"/>
                <a:cs typeface="Calibri"/>
              </a:rPr>
              <a:t>1</a:t>
            </a:r>
            <a:r>
              <a:rPr sz="2400" spc="-5">
                <a:latin typeface="Calibri"/>
                <a:cs typeface="Calibri"/>
              </a:rPr>
              <a:t>, bank</a:t>
            </a:r>
            <a:r>
              <a:rPr sz="2400" spc="-7" baseline="-17361">
                <a:latin typeface="Calibri"/>
                <a:cs typeface="Calibri"/>
              </a:rPr>
              <a:t>2</a:t>
            </a:r>
            <a:r>
              <a:rPr sz="2400" spc="-5">
                <a:latin typeface="Calibri"/>
                <a:cs typeface="Calibri"/>
              </a:rPr>
              <a:t>,</a:t>
            </a:r>
            <a:r>
              <a:rPr sz="2400" spc="1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etc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78" y="2037806"/>
            <a:ext cx="8981721" cy="43410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5290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169163"/>
            <a:ext cx="807148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Linear Algebraic Structure </a:t>
            </a:r>
            <a:r>
              <a:rPr>
                <a:solidFill>
                  <a:srgbClr val="3A87FF"/>
                </a:solidFill>
              </a:rPr>
              <a:t>of Word </a:t>
            </a:r>
            <a:r>
              <a:rPr spc="-5">
                <a:solidFill>
                  <a:srgbClr val="3A87FF"/>
                </a:solidFill>
              </a:rPr>
              <a:t>Senses, </a:t>
            </a:r>
            <a:r>
              <a:rPr>
                <a:solidFill>
                  <a:srgbClr val="3A87FF"/>
                </a:solidFill>
              </a:rPr>
              <a:t>with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653795"/>
            <a:ext cx="42773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>
                <a:solidFill>
                  <a:srgbClr val="3A87FF"/>
                </a:solidFill>
                <a:latin typeface="Calibri"/>
                <a:cs typeface="Calibri"/>
              </a:rPr>
              <a:t>Applications </a:t>
            </a:r>
            <a:r>
              <a:rPr sz="3200" b="1">
                <a:solidFill>
                  <a:srgbClr val="3A87FF"/>
                </a:solidFill>
                <a:latin typeface="Calibri"/>
                <a:cs typeface="Calibri"/>
              </a:rPr>
              <a:t>to</a:t>
            </a:r>
            <a:r>
              <a:rPr sz="3200" b="1" spc="-4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3200" b="1" spc="-5">
                <a:solidFill>
                  <a:srgbClr val="3A87FF"/>
                </a:solidFill>
                <a:latin typeface="Calibri"/>
                <a:cs typeface="Calibri"/>
              </a:rPr>
              <a:t>Polysemy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7315" y="806195"/>
            <a:ext cx="3074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solidFill>
                  <a:srgbClr val="177245"/>
                </a:solidFill>
                <a:latin typeface="Calibri"/>
                <a:cs typeface="Calibri"/>
              </a:rPr>
              <a:t>(Arora, </a:t>
            </a:r>
            <a:r>
              <a:rPr sz="2000" b="1">
                <a:solidFill>
                  <a:srgbClr val="177245"/>
                </a:solidFill>
                <a:latin typeface="Calibri"/>
                <a:cs typeface="Calibri"/>
              </a:rPr>
              <a:t>…, </a:t>
            </a:r>
            <a:r>
              <a:rPr sz="2000" b="1" spc="-5">
                <a:solidFill>
                  <a:srgbClr val="177245"/>
                </a:solidFill>
                <a:latin typeface="Calibri"/>
                <a:cs typeface="Calibri"/>
              </a:rPr>
              <a:t>Ma, </a:t>
            </a:r>
            <a:r>
              <a:rPr sz="2000" b="1">
                <a:solidFill>
                  <a:srgbClr val="177245"/>
                </a:solidFill>
                <a:latin typeface="Calibri"/>
                <a:cs typeface="Calibri"/>
              </a:rPr>
              <a:t>…, TACL</a:t>
            </a:r>
            <a:r>
              <a:rPr sz="2000" b="1" spc="-90">
                <a:solidFill>
                  <a:srgbClr val="177245"/>
                </a:solidFill>
                <a:latin typeface="Calibri"/>
                <a:cs typeface="Calibri"/>
              </a:rPr>
              <a:t> </a:t>
            </a:r>
            <a:r>
              <a:rPr sz="2000" b="1" spc="-5">
                <a:solidFill>
                  <a:srgbClr val="177245"/>
                </a:solidFill>
                <a:latin typeface="Calibri"/>
                <a:cs typeface="Calibri"/>
              </a:rPr>
              <a:t>2018)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1219708"/>
            <a:ext cx="811847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2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5">
                <a:latin typeface="Calibri"/>
                <a:cs typeface="Calibri"/>
              </a:rPr>
              <a:t>Different senses </a:t>
            </a:r>
            <a:r>
              <a:rPr sz="2200">
                <a:latin typeface="Calibri"/>
                <a:cs typeface="Calibri"/>
              </a:rPr>
              <a:t>of a </a:t>
            </a:r>
            <a:r>
              <a:rPr sz="2200" spc="-5">
                <a:latin typeface="Calibri"/>
                <a:cs typeface="Calibri"/>
              </a:rPr>
              <a:t>word reside in </a:t>
            </a:r>
            <a:r>
              <a:rPr sz="2200">
                <a:latin typeface="Calibri"/>
                <a:cs typeface="Calibri"/>
              </a:rPr>
              <a:t>a </a:t>
            </a:r>
            <a:r>
              <a:rPr sz="2200" spc="-5">
                <a:latin typeface="Calibri"/>
                <a:cs typeface="Calibri"/>
              </a:rPr>
              <a:t>linear superposition (weighted  sum) in standard word embeddings </a:t>
            </a:r>
            <a:r>
              <a:rPr sz="2200" spc="-10">
                <a:latin typeface="Calibri"/>
                <a:cs typeface="Calibri"/>
              </a:rPr>
              <a:t>like</a:t>
            </a:r>
            <a:r>
              <a:rPr sz="2200" spc="10">
                <a:latin typeface="Calibri"/>
                <a:cs typeface="Calibri"/>
              </a:rPr>
              <a:t> </a:t>
            </a:r>
            <a:r>
              <a:rPr sz="2200" spc="-5">
                <a:latin typeface="Calibri"/>
                <a:cs typeface="Calibri"/>
              </a:rPr>
              <a:t>word2vec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3540" y="1969515"/>
            <a:ext cx="12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i="1">
                <a:solidFill>
                  <a:srgbClr val="CC0000"/>
                </a:solidFill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1040" y="2060955"/>
            <a:ext cx="48647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300" spc="-15" baseline="17676">
                <a:latin typeface="Cambria Math"/>
                <a:cs typeface="Cambria Math"/>
              </a:rPr>
              <a:t>𝑣</a:t>
            </a:r>
            <a:r>
              <a:rPr sz="2200" spc="-10">
                <a:latin typeface="Cambria Math"/>
                <a:cs typeface="Cambria Math"/>
              </a:rPr>
              <a:t>pike </a:t>
            </a:r>
            <a:r>
              <a:rPr sz="3300" baseline="17676">
                <a:latin typeface="Cambria Math"/>
                <a:cs typeface="Cambria Math"/>
              </a:rPr>
              <a:t>= </a:t>
            </a:r>
            <a:r>
              <a:rPr sz="3300" spc="7" baseline="17676">
                <a:latin typeface="Cambria Math"/>
                <a:cs typeface="Cambria Math"/>
              </a:rPr>
              <a:t>𝛼</a:t>
            </a:r>
            <a:r>
              <a:rPr sz="2400" spc="7" baseline="10416">
                <a:latin typeface="Cambria Math"/>
                <a:cs typeface="Cambria Math"/>
              </a:rPr>
              <a:t>7</a:t>
            </a:r>
            <a:r>
              <a:rPr sz="3300" spc="7" baseline="17676">
                <a:latin typeface="Cambria Math"/>
                <a:cs typeface="Cambria Math"/>
              </a:rPr>
              <a:t>𝑣</a:t>
            </a:r>
            <a:r>
              <a:rPr sz="2200" spc="5">
                <a:latin typeface="Cambria Math"/>
                <a:cs typeface="Cambria Math"/>
              </a:rPr>
              <a:t>pike</a:t>
            </a:r>
            <a:r>
              <a:rPr sz="1950" spc="7" baseline="-12820">
                <a:latin typeface="Cambria Math"/>
                <a:cs typeface="Cambria Math"/>
              </a:rPr>
              <a:t>P </a:t>
            </a:r>
            <a:r>
              <a:rPr sz="3300" baseline="17676">
                <a:latin typeface="Cambria Math"/>
                <a:cs typeface="Cambria Math"/>
              </a:rPr>
              <a:t>+ </a:t>
            </a:r>
            <a:r>
              <a:rPr sz="3300" spc="7" baseline="17676">
                <a:latin typeface="Cambria Math"/>
                <a:cs typeface="Cambria Math"/>
              </a:rPr>
              <a:t>𝛼</a:t>
            </a:r>
            <a:r>
              <a:rPr sz="2400" spc="7" baseline="10416">
                <a:latin typeface="Cambria Math"/>
                <a:cs typeface="Cambria Math"/>
              </a:rPr>
              <a:t>9</a:t>
            </a:r>
            <a:r>
              <a:rPr sz="3300" spc="7" baseline="17676">
                <a:latin typeface="Cambria Math"/>
                <a:cs typeface="Cambria Math"/>
              </a:rPr>
              <a:t>𝑣</a:t>
            </a:r>
            <a:r>
              <a:rPr sz="2200" spc="5">
                <a:latin typeface="Cambria Math"/>
                <a:cs typeface="Cambria Math"/>
              </a:rPr>
              <a:t>pike</a:t>
            </a:r>
            <a:r>
              <a:rPr sz="1950" spc="7" baseline="-12820">
                <a:latin typeface="Cambria Math"/>
                <a:cs typeface="Cambria Math"/>
              </a:rPr>
              <a:t>R </a:t>
            </a:r>
            <a:r>
              <a:rPr sz="3300" baseline="17676">
                <a:latin typeface="Calibri"/>
                <a:cs typeface="Calibri"/>
              </a:rPr>
              <a:t>+</a:t>
            </a:r>
            <a:r>
              <a:rPr sz="3300" spc="-300" baseline="17676">
                <a:latin typeface="Calibri"/>
                <a:cs typeface="Calibri"/>
              </a:rPr>
              <a:t> </a:t>
            </a:r>
            <a:r>
              <a:rPr sz="3300" spc="30" baseline="17676">
                <a:latin typeface="Cambria Math"/>
                <a:cs typeface="Cambria Math"/>
              </a:rPr>
              <a:t>𝛼</a:t>
            </a:r>
            <a:r>
              <a:rPr sz="2400" spc="30" baseline="10416">
                <a:latin typeface="Cambria Math"/>
                <a:cs typeface="Cambria Math"/>
              </a:rPr>
              <a:t>S</a:t>
            </a:r>
            <a:r>
              <a:rPr sz="3300" spc="30" baseline="17676">
                <a:latin typeface="Cambria Math"/>
                <a:cs typeface="Cambria Math"/>
              </a:rPr>
              <a:t>𝑣</a:t>
            </a:r>
            <a:r>
              <a:rPr sz="2200" spc="20">
                <a:latin typeface="Cambria Math"/>
                <a:cs typeface="Cambria Math"/>
              </a:rPr>
              <a:t>pike</a:t>
            </a:r>
            <a:r>
              <a:rPr sz="1950" spc="30" baseline="-12820">
                <a:latin typeface="Cambria Math"/>
                <a:cs typeface="Cambria Math"/>
              </a:rPr>
              <a:t>T</a:t>
            </a:r>
            <a:endParaRPr sz="1950" baseline="-1282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8140" y="2566923"/>
            <a:ext cx="18319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80365" algn="l"/>
                <a:tab pos="381000" algn="l"/>
              </a:tabLst>
            </a:pPr>
            <a:r>
              <a:rPr sz="2200">
                <a:latin typeface="Calibri"/>
                <a:cs typeface="Calibri"/>
              </a:rPr>
              <a:t>Where </a:t>
            </a:r>
            <a:r>
              <a:rPr sz="2200" spc="-10">
                <a:latin typeface="Cambria Math"/>
                <a:cs typeface="Cambria Math"/>
              </a:rPr>
              <a:t>𝛼</a:t>
            </a:r>
            <a:r>
              <a:rPr sz="2400" spc="-15" baseline="-15625">
                <a:latin typeface="Cambria Math"/>
                <a:cs typeface="Cambria Math"/>
              </a:rPr>
              <a:t>7</a:t>
            </a:r>
            <a:r>
              <a:rPr sz="2400" spc="412" baseline="-15625">
                <a:latin typeface="Cambria Math"/>
                <a:cs typeface="Cambria Math"/>
              </a:rPr>
              <a:t> </a:t>
            </a:r>
            <a:r>
              <a:rPr sz="2200">
                <a:latin typeface="Cambria Math"/>
                <a:cs typeface="Cambria Math"/>
              </a:rPr>
              <a:t>=</a:t>
            </a:r>
          </a:p>
        </p:txBody>
      </p:sp>
      <p:sp>
        <p:nvSpPr>
          <p:cNvPr id="9" name="object 9"/>
          <p:cNvSpPr/>
          <p:nvPr/>
        </p:nvSpPr>
        <p:spPr>
          <a:xfrm>
            <a:off x="2225039" y="2768934"/>
            <a:ext cx="876300" cy="12700"/>
          </a:xfrm>
          <a:custGeom>
            <a:avLst/>
            <a:gdLst/>
            <a:ahLst/>
            <a:cxnLst/>
            <a:rect l="l" t="t" r="r" b="b"/>
            <a:pathLst>
              <a:path w="876300" h="12700">
                <a:moveTo>
                  <a:pt x="876300" y="0"/>
                </a:moveTo>
                <a:lnTo>
                  <a:pt x="0" y="0"/>
                </a:lnTo>
                <a:lnTo>
                  <a:pt x="0" y="12700"/>
                </a:lnTo>
                <a:lnTo>
                  <a:pt x="876300" y="12700"/>
                </a:lnTo>
                <a:lnTo>
                  <a:pt x="87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31808" y="2478532"/>
            <a:ext cx="2603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170">
                <a:latin typeface="Cambria Math"/>
                <a:cs typeface="Cambria Math"/>
              </a:rPr>
              <a:t>U</a:t>
            </a:r>
            <a:r>
              <a:rPr sz="1950" spc="-254" baseline="-14957">
                <a:latin typeface="Cambria Math"/>
                <a:cs typeface="Cambria Math"/>
              </a:rPr>
              <a:t>P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0114" y="2783332"/>
            <a:ext cx="9436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50">
                <a:latin typeface="Cambria Math"/>
                <a:cs typeface="Cambria Math"/>
              </a:rPr>
              <a:t>U</a:t>
            </a:r>
            <a:r>
              <a:rPr sz="1950" spc="-75" baseline="-12820">
                <a:latin typeface="Cambria Math"/>
                <a:cs typeface="Cambria Math"/>
              </a:rPr>
              <a:t>P</a:t>
            </a:r>
            <a:r>
              <a:rPr sz="1600" spc="-50">
                <a:latin typeface="Cambria Math"/>
                <a:cs typeface="Cambria Math"/>
              </a:rPr>
              <a:t>6U</a:t>
            </a:r>
            <a:r>
              <a:rPr sz="1950" spc="-75" baseline="-12820">
                <a:latin typeface="Cambria Math"/>
                <a:cs typeface="Cambria Math"/>
              </a:rPr>
              <a:t>R</a:t>
            </a:r>
            <a:r>
              <a:rPr sz="1600" spc="-50">
                <a:latin typeface="Cambria Math"/>
                <a:cs typeface="Cambria Math"/>
              </a:rPr>
              <a:t>6U</a:t>
            </a:r>
            <a:r>
              <a:rPr sz="1950" spc="-75" baseline="-12820">
                <a:latin typeface="Cambria Math"/>
                <a:cs typeface="Cambria Math"/>
              </a:rPr>
              <a:t>T</a:t>
            </a:r>
            <a:endParaRPr sz="1950" baseline="-1282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2957" y="2566923"/>
            <a:ext cx="24003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>
                <a:latin typeface="Calibri"/>
                <a:cs typeface="Calibri"/>
              </a:rPr>
              <a:t>, </a:t>
            </a:r>
            <a:r>
              <a:rPr sz="2200" spc="-5">
                <a:latin typeface="Calibri"/>
                <a:cs typeface="Calibri"/>
              </a:rPr>
              <a:t>etc., </a:t>
            </a:r>
            <a:r>
              <a:rPr sz="2200">
                <a:latin typeface="Calibri"/>
                <a:cs typeface="Calibri"/>
              </a:rPr>
              <a:t>for </a:t>
            </a:r>
            <a:r>
              <a:rPr sz="2200" spc="-5">
                <a:latin typeface="Calibri"/>
                <a:cs typeface="Calibri"/>
              </a:rPr>
              <a:t>frequency</a:t>
            </a:r>
            <a:r>
              <a:rPr sz="2200" spc="-75">
                <a:latin typeface="Calibri"/>
                <a:cs typeface="Calibri"/>
              </a:rPr>
              <a:t> </a:t>
            </a:r>
            <a:r>
              <a:rPr sz="2200" i="1">
                <a:latin typeface="Calibri"/>
                <a:cs typeface="Calibri"/>
              </a:rPr>
              <a:t>f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540" y="3024124"/>
            <a:ext cx="8220075" cy="11595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10">
                <a:latin typeface="Calibri"/>
                <a:cs typeface="Calibri"/>
              </a:rPr>
              <a:t>Surprising</a:t>
            </a:r>
            <a:r>
              <a:rPr sz="2200" spc="-5">
                <a:latin typeface="Calibri"/>
                <a:cs typeface="Calibri"/>
              </a:rPr>
              <a:t> result:</a:t>
            </a:r>
            <a:endParaRPr sz="2200">
              <a:latin typeface="Calibri"/>
              <a:cs typeface="Calibri"/>
            </a:endParaRPr>
          </a:p>
          <a:p>
            <a:pPr marL="698500" marR="5080" lvl="1" indent="-228600">
              <a:lnSpc>
                <a:spcPct val="101800"/>
              </a:lnSpc>
              <a:spcBef>
                <a:spcPts val="43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200" spc="-5">
                <a:latin typeface="Calibri"/>
                <a:cs typeface="Calibri"/>
              </a:rPr>
              <a:t>Because </a:t>
            </a:r>
            <a:r>
              <a:rPr sz="2200">
                <a:latin typeface="Calibri"/>
                <a:cs typeface="Calibri"/>
              </a:rPr>
              <a:t>of </a:t>
            </a:r>
            <a:r>
              <a:rPr sz="2200" spc="-5">
                <a:latin typeface="Calibri"/>
                <a:cs typeface="Calibri"/>
              </a:rPr>
              <a:t>ideas from </a:t>
            </a:r>
            <a:r>
              <a:rPr sz="2200" i="1" spc="-10">
                <a:latin typeface="Calibri"/>
                <a:cs typeface="Calibri"/>
              </a:rPr>
              <a:t>sparse coding </a:t>
            </a:r>
            <a:r>
              <a:rPr sz="2200">
                <a:latin typeface="Calibri"/>
                <a:cs typeface="Calibri"/>
              </a:rPr>
              <a:t>you </a:t>
            </a:r>
            <a:r>
              <a:rPr sz="2200" spc="-5">
                <a:latin typeface="Calibri"/>
                <a:cs typeface="Calibri"/>
              </a:rPr>
              <a:t>can actually separate out  the </a:t>
            </a:r>
            <a:r>
              <a:rPr sz="2200">
                <a:latin typeface="Calibri"/>
                <a:cs typeface="Calibri"/>
              </a:rPr>
              <a:t>senses </a:t>
            </a:r>
            <a:r>
              <a:rPr sz="2200" spc="-10">
                <a:latin typeface="Calibri"/>
                <a:cs typeface="Calibri"/>
              </a:rPr>
              <a:t>(providing </a:t>
            </a:r>
            <a:r>
              <a:rPr sz="2200" spc="-5">
                <a:latin typeface="Calibri"/>
                <a:cs typeface="Calibri"/>
              </a:rPr>
              <a:t>they are relatively</a:t>
            </a:r>
            <a:r>
              <a:rPr sz="2200" spc="45">
                <a:latin typeface="Calibri"/>
                <a:cs typeface="Calibri"/>
              </a:rPr>
              <a:t> </a:t>
            </a:r>
            <a:r>
              <a:rPr sz="2200" spc="-5">
                <a:latin typeface="Calibri"/>
                <a:cs typeface="Calibri"/>
              </a:rPr>
              <a:t>common)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991" y="4306160"/>
            <a:ext cx="7096935" cy="2510681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2388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69</a:t>
            </a:fld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165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>
                <a:solidFill>
                  <a:srgbClr val="3A87FF"/>
                </a:solidFill>
              </a:rPr>
              <a:t>7. </a:t>
            </a:r>
            <a:r>
              <a:rPr spc="-5">
                <a:solidFill>
                  <a:srgbClr val="3A87FF"/>
                </a:solidFill>
              </a:rPr>
              <a:t>Classification review and</a:t>
            </a:r>
            <a:r>
              <a:rPr spc="-20">
                <a:solidFill>
                  <a:srgbClr val="3A87FF"/>
                </a:solidFill>
              </a:rPr>
              <a:t> </a:t>
            </a:r>
            <a:r>
              <a:rPr>
                <a:solidFill>
                  <a:srgbClr val="3A87FF"/>
                </a:solidFill>
              </a:rPr>
              <a:t>notation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740" y="1099820"/>
            <a:ext cx="7936865" cy="493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405765" algn="l"/>
                <a:tab pos="406400" algn="l"/>
              </a:tabLst>
            </a:pPr>
            <a:r>
              <a:rPr sz="2400" spc="-5">
                <a:latin typeface="Calibri"/>
                <a:cs typeface="Calibri"/>
              </a:rPr>
              <a:t>Generally we </a:t>
            </a:r>
            <a:r>
              <a:rPr sz="2400">
                <a:latin typeface="Calibri"/>
                <a:cs typeface="Calibri"/>
              </a:rPr>
              <a:t>have a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training dataset </a:t>
            </a:r>
            <a:r>
              <a:rPr sz="2400" spc="-5">
                <a:latin typeface="Calibri"/>
                <a:cs typeface="Calibri"/>
              </a:rPr>
              <a:t>consisting of</a:t>
            </a:r>
            <a:r>
              <a:rPr sz="2400"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samples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CC0000"/>
              </a:buClr>
              <a:buFont typeface="Times New Roman"/>
              <a:buChar char="•"/>
            </a:pPr>
            <a:endParaRPr sz="2350">
              <a:latin typeface="Calibri"/>
              <a:cs typeface="Calibri"/>
            </a:endParaRPr>
          </a:p>
          <a:p>
            <a:pPr marL="514984" algn="ctr">
              <a:lnSpc>
                <a:spcPct val="100000"/>
              </a:lnSpc>
              <a:spcBef>
                <a:spcPts val="5"/>
              </a:spcBef>
            </a:pPr>
            <a:r>
              <a:rPr sz="2400" spc="-5">
                <a:latin typeface="Calibri"/>
                <a:cs typeface="Calibri"/>
              </a:rPr>
              <a:t>{</a:t>
            </a:r>
            <a:r>
              <a:rPr sz="2400" i="1" spc="-5">
                <a:latin typeface="Calibri"/>
                <a:cs typeface="Calibri"/>
              </a:rPr>
              <a:t>x</a:t>
            </a:r>
            <a:r>
              <a:rPr sz="2400" i="1" spc="-7" baseline="-17361">
                <a:latin typeface="Calibri"/>
                <a:cs typeface="Calibri"/>
              </a:rPr>
              <a:t>i</a:t>
            </a:r>
            <a:r>
              <a:rPr sz="2400" spc="-5">
                <a:latin typeface="Calibri"/>
                <a:cs typeface="Calibri"/>
              </a:rPr>
              <a:t>,</a:t>
            </a:r>
            <a:r>
              <a:rPr sz="2400" i="1" spc="-5">
                <a:latin typeface="Calibri"/>
                <a:cs typeface="Calibri"/>
              </a:rPr>
              <a:t>y</a:t>
            </a:r>
            <a:r>
              <a:rPr sz="2400" i="1" spc="-7" baseline="-17361">
                <a:latin typeface="Calibri"/>
                <a:cs typeface="Calibri"/>
              </a:rPr>
              <a:t>i</a:t>
            </a:r>
            <a:r>
              <a:rPr sz="2400" spc="-5">
                <a:latin typeface="Calibri"/>
                <a:cs typeface="Calibri"/>
              </a:rPr>
              <a:t>}</a:t>
            </a:r>
            <a:r>
              <a:rPr sz="2400" i="1" spc="-7" baseline="24305">
                <a:latin typeface="Calibri"/>
                <a:cs typeface="Calibri"/>
              </a:rPr>
              <a:t>N</a:t>
            </a:r>
            <a:r>
              <a:rPr sz="2400" i="1" spc="-7" baseline="-17361">
                <a:latin typeface="Calibri"/>
                <a:cs typeface="Calibri"/>
              </a:rPr>
              <a:t>i</a:t>
            </a:r>
            <a:r>
              <a:rPr sz="2400" spc="-7" baseline="-17361">
                <a:latin typeface="Calibri"/>
                <a:cs typeface="Calibri"/>
              </a:rPr>
              <a:t>=1</a:t>
            </a:r>
            <a:endParaRPr sz="2400" baseline="-1736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Calibri"/>
              <a:cs typeface="Calibri"/>
            </a:endParaRPr>
          </a:p>
          <a:p>
            <a:pPr marL="406400" marR="617855" indent="-342900">
              <a:lnSpc>
                <a:spcPct val="100800"/>
              </a:lnSpc>
              <a:buClr>
                <a:srgbClr val="CC0000"/>
              </a:buClr>
              <a:buFont typeface="Times New Roman"/>
              <a:buChar char="•"/>
              <a:tabLst>
                <a:tab pos="405765" algn="l"/>
                <a:tab pos="406400" algn="l"/>
              </a:tabLst>
            </a:pPr>
            <a:r>
              <a:rPr sz="2400" i="1" spc="-5">
                <a:latin typeface="Calibri"/>
                <a:cs typeface="Calibri"/>
              </a:rPr>
              <a:t>x</a:t>
            </a:r>
            <a:r>
              <a:rPr sz="2400" i="1" spc="-7" baseline="-17361">
                <a:latin typeface="Calibri"/>
                <a:cs typeface="Calibri"/>
              </a:rPr>
              <a:t>i </a:t>
            </a:r>
            <a:r>
              <a:rPr sz="2400">
                <a:latin typeface="Calibri"/>
                <a:cs typeface="Calibri"/>
              </a:rPr>
              <a:t>are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inputs</a:t>
            </a:r>
            <a:r>
              <a:rPr sz="2400" spc="-5">
                <a:latin typeface="Calibri"/>
                <a:cs typeface="Calibri"/>
              </a:rPr>
              <a:t>, e.g. words (indices or vectors!), sentences,  documents,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749300" lvl="1" indent="-228600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749300" algn="l"/>
              </a:tabLst>
            </a:pPr>
            <a:r>
              <a:rPr sz="2400" spc="-5">
                <a:latin typeface="Calibri"/>
                <a:cs typeface="Calibri"/>
              </a:rPr>
              <a:t>Dimension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d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3A87FF"/>
              </a:buClr>
              <a:buFont typeface="Times New Roman"/>
              <a:buChar char="•"/>
            </a:pPr>
            <a:endParaRPr sz="325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405765" algn="l"/>
                <a:tab pos="406400" algn="l"/>
              </a:tabLst>
            </a:pPr>
            <a:r>
              <a:rPr sz="2400" i="1">
                <a:latin typeface="Calibri"/>
                <a:cs typeface="Calibri"/>
              </a:rPr>
              <a:t>y</a:t>
            </a:r>
            <a:r>
              <a:rPr sz="2400" i="1" baseline="-17361">
                <a:latin typeface="Calibri"/>
                <a:cs typeface="Calibri"/>
              </a:rPr>
              <a:t>i </a:t>
            </a:r>
            <a:r>
              <a:rPr sz="2400">
                <a:latin typeface="Calibri"/>
                <a:cs typeface="Calibri"/>
              </a:rPr>
              <a:t>are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labels </a:t>
            </a:r>
            <a:r>
              <a:rPr sz="2400" spc="-5">
                <a:latin typeface="Calibri"/>
                <a:cs typeface="Calibri"/>
              </a:rPr>
              <a:t>(one of </a:t>
            </a:r>
            <a:r>
              <a:rPr sz="2400" i="1">
                <a:latin typeface="Calibri"/>
                <a:cs typeface="Calibri"/>
              </a:rPr>
              <a:t>C </a:t>
            </a:r>
            <a:r>
              <a:rPr sz="2400" spc="-5">
                <a:latin typeface="Calibri"/>
                <a:cs typeface="Calibri"/>
              </a:rPr>
              <a:t>classes) we try to predict, </a:t>
            </a:r>
            <a:r>
              <a:rPr sz="2400">
                <a:latin typeface="Calibri"/>
                <a:cs typeface="Calibri"/>
              </a:rPr>
              <a:t>for</a:t>
            </a:r>
            <a:r>
              <a:rPr sz="2400" spc="-17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example:</a:t>
            </a:r>
            <a:endParaRPr sz="2400">
              <a:latin typeface="Calibri"/>
              <a:cs typeface="Calibri"/>
            </a:endParaRPr>
          </a:p>
          <a:p>
            <a:pPr marL="749300" lvl="1" indent="-228600">
              <a:lnSpc>
                <a:spcPct val="100000"/>
              </a:lnSpc>
              <a:spcBef>
                <a:spcPts val="530"/>
              </a:spcBef>
              <a:buClr>
                <a:srgbClr val="3A87FF"/>
              </a:buClr>
              <a:buFont typeface="Times New Roman"/>
              <a:buChar char="•"/>
              <a:tabLst>
                <a:tab pos="749300" algn="l"/>
              </a:tabLst>
            </a:pPr>
            <a:r>
              <a:rPr sz="2400" spc="-5">
                <a:latin typeface="Calibri"/>
                <a:cs typeface="Calibri"/>
              </a:rPr>
              <a:t>classes: sentiment, </a:t>
            </a:r>
            <a:r>
              <a:rPr sz="2400">
                <a:latin typeface="Calibri"/>
                <a:cs typeface="Calibri"/>
              </a:rPr>
              <a:t>named </a:t>
            </a:r>
            <a:r>
              <a:rPr sz="2400" spc="-5">
                <a:latin typeface="Calibri"/>
                <a:cs typeface="Calibri"/>
              </a:rPr>
              <a:t>entities, buy/sell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decision</a:t>
            </a:r>
            <a:endParaRPr sz="2400">
              <a:latin typeface="Calibri"/>
              <a:cs typeface="Calibri"/>
            </a:endParaRPr>
          </a:p>
          <a:p>
            <a:pPr marL="749300" lvl="1" indent="-228600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749300" algn="l"/>
              </a:tabLst>
            </a:pPr>
            <a:r>
              <a:rPr sz="2400" spc="-5">
                <a:latin typeface="Calibri"/>
                <a:cs typeface="Calibri"/>
              </a:rPr>
              <a:t>other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words</a:t>
            </a:r>
            <a:endParaRPr sz="2400">
              <a:latin typeface="Calibri"/>
              <a:cs typeface="Calibri"/>
            </a:endParaRPr>
          </a:p>
          <a:p>
            <a:pPr marL="749300" lvl="1" indent="-228600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749300" algn="l"/>
              </a:tabLst>
            </a:pPr>
            <a:r>
              <a:rPr sz="2400" spc="-5">
                <a:latin typeface="Calibri"/>
                <a:cs typeface="Calibri"/>
              </a:rPr>
              <a:t>later: multi-word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sequences</a:t>
            </a:r>
          </a:p>
        </p:txBody>
      </p:sp>
    </p:spTree>
    <p:extLst>
      <p:ext uri="{BB962C8B-B14F-4D97-AF65-F5344CB8AC3E}">
        <p14:creationId xmlns:p14="http://schemas.microsoft.com/office/powerpoint/2010/main" val="322072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765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Representing words as discrete</a:t>
            </a:r>
            <a:r>
              <a:rPr spc="10" dirty="0"/>
              <a:t> </a:t>
            </a:r>
            <a:r>
              <a:rPr spc="-5" dirty="0"/>
              <a:t>symbols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76020"/>
            <a:ext cx="69551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5" dirty="0">
                <a:latin typeface="Calibri"/>
                <a:cs typeface="Calibri"/>
              </a:rPr>
              <a:t>In traditional NLP, we </a:t>
            </a:r>
            <a:r>
              <a:rPr sz="2400" dirty="0">
                <a:latin typeface="Calibri"/>
                <a:cs typeface="Calibri"/>
              </a:rPr>
              <a:t>regard </a:t>
            </a:r>
            <a:r>
              <a:rPr sz="2400" spc="-5" dirty="0">
                <a:latin typeface="Calibri"/>
                <a:cs typeface="Calibri"/>
              </a:rPr>
              <a:t>words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discrete symbols: 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hotel</a:t>
            </a:r>
            <a:r>
              <a:rPr sz="2400" spc="-5" dirty="0">
                <a:latin typeface="Calibri"/>
                <a:cs typeface="Calibri"/>
              </a:rPr>
              <a:t>,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conference</a:t>
            </a:r>
            <a:r>
              <a:rPr sz="2400" dirty="0">
                <a:latin typeface="Calibri"/>
                <a:cs typeface="Calibri"/>
              </a:rPr>
              <a:t>,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motel </a:t>
            </a:r>
            <a:r>
              <a:rPr sz="2400" dirty="0">
                <a:latin typeface="Calibri"/>
                <a:cs typeface="Calibri"/>
              </a:rPr>
              <a:t>– a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localist</a:t>
            </a:r>
            <a:r>
              <a:rPr sz="2400" spc="-2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3105403"/>
            <a:ext cx="8204200" cy="230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Words can </a:t>
            </a:r>
            <a:r>
              <a:rPr sz="2400" dirty="0">
                <a:latin typeface="Calibri"/>
                <a:cs typeface="Calibri"/>
              </a:rPr>
              <a:t>be represented by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one-hot</a:t>
            </a:r>
            <a:r>
              <a:rPr sz="2400" spc="-35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vectors:</a:t>
            </a:r>
            <a:endParaRPr sz="2400">
              <a:latin typeface="Calibri"/>
              <a:cs typeface="Calibri"/>
            </a:endParaRPr>
          </a:p>
          <a:p>
            <a:pPr marL="169545" algn="ctr">
              <a:lnSpc>
                <a:spcPct val="100000"/>
              </a:lnSpc>
              <a:spcBef>
                <a:spcPts val="1725"/>
              </a:spcBef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motel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= [0 0 0 0 0 0 0 0 0 0 1 0 0 0</a:t>
            </a:r>
            <a:r>
              <a:rPr sz="2400" spc="-24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0]</a:t>
            </a:r>
            <a:endParaRPr sz="2400">
              <a:latin typeface="Calibri"/>
              <a:cs typeface="Calibri"/>
            </a:endParaRPr>
          </a:p>
          <a:p>
            <a:pPr marL="238760" algn="ctr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hotel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= [0 0 0 0 0 0 0 1 0 0 0 0 0 0</a:t>
            </a:r>
            <a:r>
              <a:rPr sz="2400" spc="-22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0]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Vector dimension </a:t>
            </a:r>
            <a:r>
              <a:rPr sz="2400" dirty="0">
                <a:latin typeface="Calibri"/>
                <a:cs typeface="Calibri"/>
              </a:rPr>
              <a:t>= number </a:t>
            </a:r>
            <a:r>
              <a:rPr sz="2400" spc="-5" dirty="0">
                <a:latin typeface="Calibri"/>
                <a:cs typeface="Calibri"/>
              </a:rPr>
              <a:t>of words in vocabulary (e.g.,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500,000)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7184" y="2385052"/>
            <a:ext cx="2539365" cy="36957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50"/>
              </a:spcBef>
            </a:pPr>
            <a:r>
              <a:rPr sz="1800" spc="-5" dirty="0">
                <a:latin typeface="Calibri"/>
                <a:cs typeface="Calibri"/>
              </a:rPr>
              <a:t>Means </a:t>
            </a:r>
            <a:r>
              <a:rPr sz="1800" dirty="0">
                <a:latin typeface="Calibri"/>
                <a:cs typeface="Calibri"/>
              </a:rPr>
              <a:t>one 1,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rest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08577" y="2754384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28574" y="359801"/>
                </a:moveTo>
                <a:lnTo>
                  <a:pt x="0" y="359801"/>
                </a:lnTo>
                <a:lnTo>
                  <a:pt x="38100" y="436001"/>
                </a:lnTo>
                <a:lnTo>
                  <a:pt x="69850" y="372501"/>
                </a:lnTo>
                <a:lnTo>
                  <a:pt x="28575" y="372501"/>
                </a:lnTo>
                <a:lnTo>
                  <a:pt x="28574" y="359801"/>
                </a:lnTo>
                <a:close/>
              </a:path>
              <a:path w="76200" h="436244">
                <a:moveTo>
                  <a:pt x="47623" y="0"/>
                </a:moveTo>
                <a:lnTo>
                  <a:pt x="28573" y="0"/>
                </a:lnTo>
                <a:lnTo>
                  <a:pt x="28575" y="372501"/>
                </a:lnTo>
                <a:lnTo>
                  <a:pt x="47625" y="372501"/>
                </a:lnTo>
                <a:lnTo>
                  <a:pt x="47623" y="0"/>
                </a:lnTo>
                <a:close/>
              </a:path>
              <a:path w="76200" h="436244">
                <a:moveTo>
                  <a:pt x="76200" y="359801"/>
                </a:moveTo>
                <a:lnTo>
                  <a:pt x="47624" y="359801"/>
                </a:lnTo>
                <a:lnTo>
                  <a:pt x="47625" y="372501"/>
                </a:lnTo>
                <a:lnTo>
                  <a:pt x="69850" y="372501"/>
                </a:lnTo>
                <a:lnTo>
                  <a:pt x="76200" y="359801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37884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Classification</a:t>
            </a:r>
            <a:r>
              <a:rPr spc="-2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intuition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7010" y="5624457"/>
            <a:ext cx="4018510" cy="9286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5828" y="1099820"/>
            <a:ext cx="318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67665" algn="l"/>
                <a:tab pos="368300" algn="l"/>
              </a:tabLst>
            </a:pPr>
            <a:r>
              <a:rPr sz="2400" spc="-5">
                <a:latin typeface="Calibri"/>
                <a:cs typeface="Calibri"/>
              </a:rPr>
              <a:t>Training data:</a:t>
            </a:r>
            <a:r>
              <a:rPr sz="2400" spc="-4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{x</a:t>
            </a:r>
            <a:r>
              <a:rPr sz="2400" spc="-7" baseline="-17361">
                <a:latin typeface="Calibri"/>
                <a:cs typeface="Calibri"/>
              </a:rPr>
              <a:t>i</a:t>
            </a:r>
            <a:r>
              <a:rPr sz="2400" spc="-5">
                <a:latin typeface="Calibri"/>
                <a:cs typeface="Calibri"/>
              </a:rPr>
              <a:t>,y</a:t>
            </a:r>
            <a:r>
              <a:rPr sz="2400" spc="-7" baseline="-17361">
                <a:latin typeface="Calibri"/>
                <a:cs typeface="Calibri"/>
              </a:rPr>
              <a:t>i</a:t>
            </a:r>
            <a:r>
              <a:rPr sz="2400" spc="-5">
                <a:latin typeface="Calibri"/>
                <a:cs typeface="Calibri"/>
              </a:rPr>
              <a:t>}</a:t>
            </a:r>
            <a:r>
              <a:rPr sz="2400" spc="-7" baseline="24305">
                <a:latin typeface="Calibri"/>
                <a:cs typeface="Calibri"/>
              </a:rPr>
              <a:t>N</a:t>
            </a:r>
            <a:r>
              <a:rPr sz="2400" spc="-7" baseline="-17361">
                <a:latin typeface="Calibri"/>
                <a:cs typeface="Calibri"/>
              </a:rPr>
              <a:t>i=1</a:t>
            </a:r>
            <a:endParaRPr sz="2400" baseline="-17361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528" y="1928875"/>
            <a:ext cx="4129404" cy="15455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Simple illustration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case: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4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>
                <a:latin typeface="Calibri"/>
                <a:cs typeface="Calibri"/>
              </a:rPr>
              <a:t>Fixed </a:t>
            </a:r>
            <a:r>
              <a:rPr sz="2000" spc="-5">
                <a:latin typeface="Calibri"/>
                <a:cs typeface="Calibri"/>
              </a:rPr>
              <a:t>2D word vectors </a:t>
            </a:r>
            <a:r>
              <a:rPr sz="2000">
                <a:latin typeface="Calibri"/>
                <a:cs typeface="Calibri"/>
              </a:rPr>
              <a:t>to</a:t>
            </a:r>
            <a:r>
              <a:rPr sz="2000" spc="-50">
                <a:latin typeface="Calibri"/>
                <a:cs typeface="Calibri"/>
              </a:rPr>
              <a:t> </a:t>
            </a:r>
            <a:r>
              <a:rPr sz="2000">
                <a:latin typeface="Calibri"/>
                <a:cs typeface="Calibri"/>
              </a:rPr>
              <a:t>classify</a:t>
            </a: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>
                <a:latin typeface="Calibri"/>
                <a:cs typeface="Calibri"/>
              </a:rPr>
              <a:t>Using </a:t>
            </a:r>
            <a:r>
              <a:rPr sz="2000" spc="-5">
                <a:latin typeface="Calibri"/>
                <a:cs typeface="Calibri"/>
              </a:rPr>
              <a:t>softmax/logistic</a:t>
            </a:r>
            <a:r>
              <a:rPr sz="2000">
                <a:latin typeface="Calibri"/>
                <a:cs typeface="Calibri"/>
              </a:rPr>
              <a:t> </a:t>
            </a:r>
            <a:r>
              <a:rPr sz="2000" spc="-5">
                <a:latin typeface="Calibri"/>
                <a:cs typeface="Calibri"/>
              </a:rPr>
              <a:t>regression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5">
                <a:latin typeface="Calibri"/>
                <a:cs typeface="Calibri"/>
              </a:rPr>
              <a:t>Linear decision boundary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0428" y="3879595"/>
            <a:ext cx="8357870" cy="194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93065" algn="l"/>
                <a:tab pos="393700" algn="l"/>
              </a:tabLst>
            </a:pPr>
            <a:r>
              <a:rPr sz="2400" b="1" spc="-5">
                <a:latin typeface="Calibri"/>
                <a:cs typeface="Calibri"/>
              </a:rPr>
              <a:t>Traditional </a:t>
            </a:r>
            <a:r>
              <a:rPr sz="2400" b="1">
                <a:latin typeface="Calibri"/>
                <a:cs typeface="Calibri"/>
              </a:rPr>
              <a:t>ML/Stats </a:t>
            </a:r>
            <a:r>
              <a:rPr sz="2400" b="1" spc="-5">
                <a:latin typeface="Calibri"/>
                <a:cs typeface="Calibri"/>
              </a:rPr>
              <a:t>approach: </a:t>
            </a:r>
            <a:r>
              <a:rPr sz="2400" spc="-5">
                <a:latin typeface="Calibri"/>
                <a:cs typeface="Calibri"/>
              </a:rPr>
              <a:t>assume </a:t>
            </a:r>
            <a:r>
              <a:rPr sz="2400" i="1" spc="-5">
                <a:latin typeface="Calibri"/>
                <a:cs typeface="Calibri"/>
              </a:rPr>
              <a:t>x</a:t>
            </a:r>
            <a:r>
              <a:rPr sz="2400" i="1" spc="-7" baseline="-17361">
                <a:latin typeface="Calibri"/>
                <a:cs typeface="Calibri"/>
              </a:rPr>
              <a:t>i </a:t>
            </a:r>
            <a:r>
              <a:rPr sz="2400">
                <a:latin typeface="Calibri"/>
                <a:cs typeface="Calibri"/>
              </a:rPr>
              <a:t>are</a:t>
            </a:r>
            <a:r>
              <a:rPr sz="2400" spc="-19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fixed,</a:t>
            </a:r>
          </a:p>
          <a:p>
            <a:pPr marL="393700">
              <a:lnSpc>
                <a:spcPts val="2845"/>
              </a:lnSpc>
              <a:spcBef>
                <a:spcPts val="120"/>
              </a:spcBef>
            </a:pPr>
            <a:r>
              <a:rPr sz="2400" spc="-5">
                <a:latin typeface="Calibri"/>
                <a:cs typeface="Calibri"/>
              </a:rPr>
              <a:t>train (i.e., set) softmax/logistic regression weights </a:t>
            </a:r>
            <a:r>
              <a:rPr sz="2400">
                <a:latin typeface="Cambria Math"/>
                <a:cs typeface="Cambria Math"/>
              </a:rPr>
              <a:t>𝑊 ∈</a:t>
            </a:r>
            <a:r>
              <a:rPr sz="2400" spc="-175">
                <a:latin typeface="Cambria Math"/>
                <a:cs typeface="Cambria Math"/>
              </a:rPr>
              <a:t> </a:t>
            </a:r>
            <a:r>
              <a:rPr sz="2400" spc="60">
                <a:latin typeface="Cambria Math"/>
                <a:cs typeface="Cambria Math"/>
              </a:rPr>
              <a:t>ℝ</a:t>
            </a:r>
            <a:r>
              <a:rPr sz="2700" spc="89" baseline="26234">
                <a:latin typeface="Cambria Math"/>
                <a:cs typeface="Cambria Math"/>
              </a:rPr>
              <a:t>X×Z</a:t>
            </a:r>
            <a:endParaRPr sz="2700" baseline="26234">
              <a:latin typeface="Cambria Math"/>
              <a:cs typeface="Cambria Math"/>
            </a:endParaRPr>
          </a:p>
          <a:p>
            <a:pPr marL="393700">
              <a:lnSpc>
                <a:spcPts val="2845"/>
              </a:lnSpc>
            </a:pPr>
            <a:r>
              <a:rPr sz="2400" spc="-5">
                <a:latin typeface="Calibri"/>
                <a:cs typeface="Calibri"/>
              </a:rPr>
              <a:t>to determine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decision boundary </a:t>
            </a:r>
            <a:r>
              <a:rPr sz="2400">
                <a:latin typeface="Calibri"/>
                <a:cs typeface="Calibri"/>
              </a:rPr>
              <a:t>(hyperplane) as </a:t>
            </a:r>
            <a:r>
              <a:rPr sz="2400" spc="-5">
                <a:latin typeface="Calibri"/>
                <a:cs typeface="Calibri"/>
              </a:rPr>
              <a:t>in the</a:t>
            </a:r>
            <a:r>
              <a:rPr sz="2400" spc="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picture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  <a:tabLst>
                <a:tab pos="393065" algn="l"/>
                <a:tab pos="393700" algn="l"/>
              </a:tabLst>
            </a:pPr>
            <a:r>
              <a:rPr sz="2400" b="1" spc="-5">
                <a:latin typeface="Calibri"/>
                <a:cs typeface="Calibri"/>
              </a:rPr>
              <a:t>Method</a:t>
            </a:r>
            <a:r>
              <a:rPr sz="2400" spc="-5">
                <a:latin typeface="Calibri"/>
                <a:cs typeface="Calibri"/>
              </a:rPr>
              <a:t>: For </a:t>
            </a:r>
            <a:r>
              <a:rPr sz="2400">
                <a:latin typeface="Calibri"/>
                <a:cs typeface="Calibri"/>
              </a:rPr>
              <a:t>each fixed </a:t>
            </a:r>
            <a:r>
              <a:rPr sz="2400" i="1" spc="-5">
                <a:latin typeface="Calibri"/>
                <a:cs typeface="Calibri"/>
              </a:rPr>
              <a:t>x</a:t>
            </a:r>
            <a:r>
              <a:rPr sz="2400" spc="-5">
                <a:latin typeface="Calibri"/>
                <a:cs typeface="Calibri"/>
              </a:rPr>
              <a:t>,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predict: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8724" y="428093"/>
            <a:ext cx="2708991" cy="27141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18055" y="3099053"/>
            <a:ext cx="3130550" cy="4362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400" spc="-5">
                <a:latin typeface="Calibri"/>
                <a:cs typeface="Calibri"/>
              </a:rPr>
              <a:t>Visualizations </a:t>
            </a:r>
            <a:r>
              <a:rPr sz="1400">
                <a:latin typeface="Calibri"/>
                <a:cs typeface="Calibri"/>
              </a:rPr>
              <a:t>with </a:t>
            </a:r>
            <a:r>
              <a:rPr sz="1400" spc="-5">
                <a:latin typeface="Calibri"/>
                <a:cs typeface="Calibri"/>
              </a:rPr>
              <a:t>ConvNetJS by</a:t>
            </a:r>
            <a:r>
              <a:rPr sz="1400" spc="-3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Karpathy!</a:t>
            </a:r>
            <a:endParaRPr sz="1400">
              <a:latin typeface="Calibri"/>
              <a:cs typeface="Calibri"/>
            </a:endParaRPr>
          </a:p>
          <a:p>
            <a:pPr marL="57150">
              <a:lnSpc>
                <a:spcPct val="100000"/>
              </a:lnSpc>
              <a:spcBef>
                <a:spcPts val="219"/>
              </a:spcBef>
            </a:pPr>
            <a:r>
              <a:rPr sz="800" u="sng" spc="-5">
                <a:solidFill>
                  <a:srgbClr val="EF8E1C"/>
                </a:solidFill>
                <a:uFill>
                  <a:solidFill>
                    <a:srgbClr val="EF8E1C"/>
                  </a:solidFill>
                </a:uFill>
                <a:latin typeface="Calibri"/>
                <a:cs typeface="Calibri"/>
                <a:hlinkClick r:id="rId4"/>
              </a:rPr>
              <a:t>http://cs.stanford.edu/people/karpathy/convnetjs/demo/classify2d.html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8064" y="1806563"/>
            <a:ext cx="1929130" cy="434975"/>
          </a:xfrm>
          <a:custGeom>
            <a:avLst/>
            <a:gdLst/>
            <a:ahLst/>
            <a:cxnLst/>
            <a:rect l="l" t="t" r="r" b="b"/>
            <a:pathLst>
              <a:path w="1929129" h="434975">
                <a:moveTo>
                  <a:pt x="1812914" y="37371"/>
                </a:moveTo>
                <a:lnTo>
                  <a:pt x="0" y="397092"/>
                </a:lnTo>
                <a:lnTo>
                  <a:pt x="7414" y="434463"/>
                </a:lnTo>
                <a:lnTo>
                  <a:pt x="1820329" y="74742"/>
                </a:lnTo>
                <a:lnTo>
                  <a:pt x="1812914" y="37371"/>
                </a:lnTo>
                <a:close/>
              </a:path>
              <a:path w="1929129" h="434975">
                <a:moveTo>
                  <a:pt x="1928199" y="33663"/>
                </a:moveTo>
                <a:lnTo>
                  <a:pt x="1831599" y="33663"/>
                </a:lnTo>
                <a:lnTo>
                  <a:pt x="1839014" y="71034"/>
                </a:lnTo>
                <a:lnTo>
                  <a:pt x="1820329" y="74742"/>
                </a:lnTo>
                <a:lnTo>
                  <a:pt x="1827744" y="112114"/>
                </a:lnTo>
                <a:lnTo>
                  <a:pt x="1928736" y="33811"/>
                </a:lnTo>
                <a:lnTo>
                  <a:pt x="1928199" y="33663"/>
                </a:lnTo>
                <a:close/>
              </a:path>
              <a:path w="1929129" h="434975">
                <a:moveTo>
                  <a:pt x="1831599" y="33663"/>
                </a:moveTo>
                <a:lnTo>
                  <a:pt x="1812914" y="37371"/>
                </a:lnTo>
                <a:lnTo>
                  <a:pt x="1820329" y="74742"/>
                </a:lnTo>
                <a:lnTo>
                  <a:pt x="1839014" y="71034"/>
                </a:lnTo>
                <a:lnTo>
                  <a:pt x="1831599" y="33663"/>
                </a:lnTo>
                <a:close/>
              </a:path>
              <a:path w="1929129" h="434975">
                <a:moveTo>
                  <a:pt x="1805499" y="0"/>
                </a:moveTo>
                <a:lnTo>
                  <a:pt x="1812914" y="37371"/>
                </a:lnTo>
                <a:lnTo>
                  <a:pt x="1831599" y="33663"/>
                </a:lnTo>
                <a:lnTo>
                  <a:pt x="1928199" y="33663"/>
                </a:lnTo>
                <a:lnTo>
                  <a:pt x="180549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43693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3086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Details </a:t>
            </a:r>
            <a:r>
              <a:rPr>
                <a:solidFill>
                  <a:srgbClr val="3A87FF"/>
                </a:solidFill>
              </a:rPr>
              <a:t>of </a:t>
            </a:r>
            <a:r>
              <a:rPr spc="-5">
                <a:solidFill>
                  <a:srgbClr val="3A87FF"/>
                </a:solidFill>
              </a:rPr>
              <a:t>the softmax</a:t>
            </a:r>
            <a:r>
              <a:rPr spc="-2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classifier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440" y="1874011"/>
            <a:ext cx="7512684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We </a:t>
            </a:r>
            <a:r>
              <a:rPr sz="2400" spc="-5">
                <a:latin typeface="Calibri"/>
                <a:cs typeface="Calibri"/>
              </a:rPr>
              <a:t>can tease </a:t>
            </a:r>
            <a:r>
              <a:rPr sz="2400">
                <a:latin typeface="Calibri"/>
                <a:cs typeface="Calibri"/>
              </a:rPr>
              <a:t>apart </a:t>
            </a:r>
            <a:r>
              <a:rPr sz="2400" spc="-5">
                <a:latin typeface="Calibri"/>
                <a:cs typeface="Calibri"/>
              </a:rPr>
              <a:t>the prediction function into </a:t>
            </a:r>
            <a:r>
              <a:rPr sz="2400">
                <a:latin typeface="Calibri"/>
                <a:cs typeface="Calibri"/>
              </a:rPr>
              <a:t>three</a:t>
            </a:r>
            <a:r>
              <a:rPr sz="2400" spc="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steps:</a:t>
            </a:r>
            <a:endParaRPr sz="240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2520"/>
              </a:spcBef>
              <a:tabLst>
                <a:tab pos="507365" algn="l"/>
              </a:tabLst>
            </a:pPr>
            <a:r>
              <a:rPr sz="2400" spc="-5">
                <a:solidFill>
                  <a:srgbClr val="CC0000"/>
                </a:solidFill>
                <a:latin typeface="Calibri"/>
                <a:cs typeface="Calibri"/>
              </a:rPr>
              <a:t>1.	</a:t>
            </a:r>
            <a:r>
              <a:rPr sz="2400">
                <a:latin typeface="Calibri"/>
                <a:cs typeface="Calibri"/>
              </a:rPr>
              <a:t>Take </a:t>
            </a:r>
            <a:r>
              <a:rPr sz="2400" spc="-5">
                <a:latin typeface="Calibri"/>
                <a:cs typeface="Calibri"/>
              </a:rPr>
              <a:t>the </a:t>
            </a:r>
            <a:r>
              <a:rPr sz="2400" i="1">
                <a:latin typeface="Calibri"/>
                <a:cs typeface="Calibri"/>
              </a:rPr>
              <a:t>y</a:t>
            </a:r>
            <a:r>
              <a:rPr sz="2400" baseline="24305">
                <a:latin typeface="Calibri"/>
                <a:cs typeface="Calibri"/>
              </a:rPr>
              <a:t>th </a:t>
            </a:r>
            <a:r>
              <a:rPr sz="2400" spc="-5">
                <a:latin typeface="Calibri"/>
                <a:cs typeface="Calibri"/>
              </a:rPr>
              <a:t>row of </a:t>
            </a:r>
            <a:r>
              <a:rPr sz="2400" i="1">
                <a:latin typeface="Calibri"/>
                <a:cs typeface="Calibri"/>
              </a:rPr>
              <a:t>W </a:t>
            </a:r>
            <a:r>
              <a:rPr sz="2400">
                <a:latin typeface="Calibri"/>
                <a:cs typeface="Calibri"/>
              </a:rPr>
              <a:t>and </a:t>
            </a:r>
            <a:r>
              <a:rPr sz="2400" spc="-5">
                <a:latin typeface="Calibri"/>
                <a:cs typeface="Calibri"/>
              </a:rPr>
              <a:t>multiply that row with</a:t>
            </a:r>
            <a:r>
              <a:rPr sz="2400" spc="-240">
                <a:latin typeface="Calibri"/>
                <a:cs typeface="Calibri"/>
              </a:rPr>
              <a:t> </a:t>
            </a:r>
            <a:r>
              <a:rPr sz="2400" i="1" spc="-5">
                <a:latin typeface="Calibri"/>
                <a:cs typeface="Calibri"/>
              </a:rPr>
              <a:t>x</a:t>
            </a:r>
            <a:r>
              <a:rPr sz="2400" spc="-5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440" y="3955795"/>
            <a:ext cx="7189470" cy="237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latin typeface="Calibri"/>
                <a:cs typeface="Calibri"/>
              </a:rPr>
              <a:t>Compute all </a:t>
            </a:r>
            <a:r>
              <a:rPr sz="2400" i="1">
                <a:latin typeface="Calibri"/>
                <a:cs typeface="Calibri"/>
              </a:rPr>
              <a:t>f</a:t>
            </a:r>
            <a:r>
              <a:rPr sz="2400" i="1" baseline="-17361">
                <a:latin typeface="Calibri"/>
                <a:cs typeface="Calibri"/>
              </a:rPr>
              <a:t>c </a:t>
            </a:r>
            <a:r>
              <a:rPr sz="2400">
                <a:latin typeface="Calibri"/>
                <a:cs typeface="Calibri"/>
              </a:rPr>
              <a:t>for </a:t>
            </a:r>
            <a:r>
              <a:rPr sz="2400" i="1">
                <a:latin typeface="Calibri"/>
                <a:cs typeface="Calibri"/>
              </a:rPr>
              <a:t>c </a:t>
            </a:r>
            <a:r>
              <a:rPr sz="2400">
                <a:latin typeface="Calibri"/>
                <a:cs typeface="Calibri"/>
              </a:rPr>
              <a:t>= </a:t>
            </a:r>
            <a:r>
              <a:rPr sz="2400" spc="-5">
                <a:latin typeface="Calibri"/>
                <a:cs typeface="Calibri"/>
              </a:rPr>
              <a:t>1, </a:t>
            </a:r>
            <a:r>
              <a:rPr sz="2400">
                <a:latin typeface="Calibri"/>
                <a:cs typeface="Calibri"/>
              </a:rPr>
              <a:t>…,</a:t>
            </a:r>
            <a:r>
              <a:rPr sz="2400" spc="-229"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  <a:p>
            <a:pPr marL="508000" indent="-457200">
              <a:lnSpc>
                <a:spcPct val="100000"/>
              </a:lnSpc>
              <a:spcBef>
                <a:spcPts val="2520"/>
              </a:spcBef>
              <a:buClr>
                <a:srgbClr val="CC0000"/>
              </a:buClr>
              <a:buAutoNum type="arabicPeriod" startAt="2"/>
              <a:tabLst>
                <a:tab pos="507365" algn="l"/>
                <a:tab pos="508000" algn="l"/>
              </a:tabLst>
            </a:pPr>
            <a:r>
              <a:rPr sz="2400" spc="-5">
                <a:latin typeface="Calibri"/>
                <a:cs typeface="Calibri"/>
              </a:rPr>
              <a:t>Apply softmax function to </a:t>
            </a:r>
            <a:r>
              <a:rPr sz="2400">
                <a:latin typeface="Calibri"/>
                <a:cs typeface="Calibri"/>
              </a:rPr>
              <a:t>get </a:t>
            </a:r>
            <a:r>
              <a:rPr sz="2400" spc="-5">
                <a:latin typeface="Calibri"/>
                <a:cs typeface="Calibri"/>
              </a:rPr>
              <a:t>normalized probability:</a:t>
            </a:r>
            <a:endParaRPr sz="2400">
              <a:latin typeface="Calibri"/>
              <a:cs typeface="Calibri"/>
            </a:endParaRPr>
          </a:p>
          <a:p>
            <a:pPr marL="4622800">
              <a:lnSpc>
                <a:spcPct val="100000"/>
              </a:lnSpc>
              <a:spcBef>
                <a:spcPts val="1725"/>
              </a:spcBef>
            </a:pPr>
            <a:r>
              <a:rPr sz="2400">
                <a:latin typeface="Cambria Math"/>
                <a:cs typeface="Cambria Math"/>
              </a:rPr>
              <a:t>=</a:t>
            </a:r>
            <a:r>
              <a:rPr sz="2400" spc="120">
                <a:latin typeface="Cambria Math"/>
                <a:cs typeface="Cambria Math"/>
              </a:rPr>
              <a:t> </a:t>
            </a:r>
            <a:r>
              <a:rPr sz="2400" spc="-10">
                <a:latin typeface="Cambria Math"/>
                <a:cs typeface="Cambria Math"/>
              </a:rPr>
              <a:t>softmax(𝑓</a:t>
            </a:r>
            <a:r>
              <a:rPr sz="2700" spc="-15" baseline="-15432">
                <a:latin typeface="Cambria Math"/>
                <a:cs typeface="Cambria Math"/>
              </a:rPr>
              <a:t>\</a:t>
            </a:r>
            <a:r>
              <a:rPr sz="2400" spc="-10"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  <a:p>
            <a:pPr marL="508000" indent="-457200">
              <a:lnSpc>
                <a:spcPct val="100000"/>
              </a:lnSpc>
              <a:spcBef>
                <a:spcPts val="2715"/>
              </a:spcBef>
              <a:buClr>
                <a:srgbClr val="CC0000"/>
              </a:buClr>
              <a:buAutoNum type="arabicPeriod" startAt="3"/>
              <a:tabLst>
                <a:tab pos="507365" algn="l"/>
                <a:tab pos="508000" algn="l"/>
              </a:tabLst>
            </a:pPr>
            <a:r>
              <a:rPr sz="2400" spc="-5">
                <a:latin typeface="Calibri"/>
                <a:cs typeface="Calibri"/>
              </a:rPr>
              <a:t>Choose the </a:t>
            </a:r>
            <a:r>
              <a:rPr sz="2400" i="1">
                <a:latin typeface="Calibri"/>
                <a:cs typeface="Calibri"/>
              </a:rPr>
              <a:t>y </a:t>
            </a:r>
            <a:r>
              <a:rPr sz="2400" spc="-5">
                <a:latin typeface="Calibri"/>
                <a:cs typeface="Calibri"/>
              </a:rPr>
              <a:t>with maximum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probability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9425" y="2942814"/>
            <a:ext cx="3273640" cy="972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2789" y="5076219"/>
            <a:ext cx="3151331" cy="8207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12142" y="990613"/>
            <a:ext cx="3489981" cy="80653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827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58570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Training with softmax and cross-entropy</a:t>
            </a:r>
            <a:r>
              <a:rPr spc="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38" y="1557020"/>
            <a:ext cx="826706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For </a:t>
            </a:r>
            <a:r>
              <a:rPr sz="2400">
                <a:latin typeface="Calibri"/>
                <a:cs typeface="Calibri"/>
              </a:rPr>
              <a:t>each </a:t>
            </a:r>
            <a:r>
              <a:rPr sz="2400" spc="-5">
                <a:latin typeface="Calibri"/>
                <a:cs typeface="Calibri"/>
              </a:rPr>
              <a:t>training example (</a:t>
            </a:r>
            <a:r>
              <a:rPr sz="2400" i="1" spc="-5">
                <a:latin typeface="Calibri"/>
                <a:cs typeface="Calibri"/>
              </a:rPr>
              <a:t>x</a:t>
            </a:r>
            <a:r>
              <a:rPr sz="2400" spc="-5">
                <a:latin typeface="Calibri"/>
                <a:cs typeface="Calibri"/>
              </a:rPr>
              <a:t>,</a:t>
            </a:r>
            <a:r>
              <a:rPr sz="2400" i="1" spc="-5">
                <a:latin typeface="Calibri"/>
                <a:cs typeface="Calibri"/>
              </a:rPr>
              <a:t>y</a:t>
            </a:r>
            <a:r>
              <a:rPr sz="2400" spc="-5">
                <a:latin typeface="Calibri"/>
                <a:cs typeface="Calibri"/>
              </a:rPr>
              <a:t>), our objective is to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maximize the  probability of the correct class</a:t>
            </a:r>
            <a:r>
              <a:rPr sz="2400" spc="-1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38" y="3245611"/>
            <a:ext cx="7914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Or we can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minimize the negative log probability of that</a:t>
            </a:r>
            <a:r>
              <a:rPr sz="2400" spc="45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class</a:t>
            </a:r>
            <a:r>
              <a:rPr sz="2400" spc="-5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470" y="3972609"/>
            <a:ext cx="4799360" cy="8894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2877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81991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Background: What </a:t>
            </a:r>
            <a:r>
              <a:rPr>
                <a:solidFill>
                  <a:srgbClr val="3A87FF"/>
                </a:solidFill>
              </a:rPr>
              <a:t>is </a:t>
            </a:r>
            <a:r>
              <a:rPr spc="-5">
                <a:solidFill>
                  <a:srgbClr val="3A87FF"/>
                </a:solidFill>
              </a:rPr>
              <a:t>“cross entropy”</a:t>
            </a:r>
            <a:r>
              <a:rPr spc="3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loss/error?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20572"/>
            <a:ext cx="7076440" cy="17907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Concept of “cross entropy” is </a:t>
            </a:r>
            <a:r>
              <a:rPr sz="2400">
                <a:latin typeface="Calibri"/>
                <a:cs typeface="Calibri"/>
              </a:rPr>
              <a:t>from </a:t>
            </a:r>
            <a:r>
              <a:rPr sz="2400" spc="-5">
                <a:latin typeface="Calibri"/>
                <a:cs typeface="Calibri"/>
              </a:rPr>
              <a:t>information</a:t>
            </a:r>
            <a:r>
              <a:rPr sz="240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theory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Let </a:t>
            </a:r>
            <a:r>
              <a:rPr sz="2400" spc="-5">
                <a:latin typeface="Calibri"/>
                <a:cs typeface="Calibri"/>
              </a:rPr>
              <a:t>the true probability distribution </a:t>
            </a:r>
            <a:r>
              <a:rPr sz="2400">
                <a:latin typeface="Calibri"/>
                <a:cs typeface="Calibri"/>
              </a:rPr>
              <a:t>be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Let </a:t>
            </a:r>
            <a:r>
              <a:rPr sz="2400" spc="-5">
                <a:latin typeface="Calibri"/>
                <a:cs typeface="Calibri"/>
              </a:rPr>
              <a:t>our computed model probability </a:t>
            </a:r>
            <a:r>
              <a:rPr sz="2400">
                <a:latin typeface="Calibri"/>
                <a:cs typeface="Calibri"/>
              </a:rPr>
              <a:t>be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q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The </a:t>
            </a:r>
            <a:r>
              <a:rPr sz="2400" spc="-5">
                <a:latin typeface="Calibri"/>
                <a:cs typeface="Calibri"/>
              </a:rPr>
              <a:t>cross entropy</a:t>
            </a:r>
            <a:r>
              <a:rPr sz="2400" spc="-1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is: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4172204"/>
            <a:ext cx="8042275" cy="19278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Assuming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ground truth (or true or gold or target) probability  distribution that is </a:t>
            </a:r>
            <a:r>
              <a:rPr sz="2400">
                <a:latin typeface="Calibri"/>
                <a:cs typeface="Calibri"/>
              </a:rPr>
              <a:t>1 at </a:t>
            </a:r>
            <a:r>
              <a:rPr sz="2400" spc="-5">
                <a:latin typeface="Calibri"/>
                <a:cs typeface="Calibri"/>
              </a:rPr>
              <a:t>the right class </a:t>
            </a:r>
            <a:r>
              <a:rPr sz="2400">
                <a:latin typeface="Calibri"/>
                <a:cs typeface="Calibri"/>
              </a:rPr>
              <a:t>and 0 everywhere else:  </a:t>
            </a:r>
            <a:r>
              <a:rPr sz="2400" i="1">
                <a:latin typeface="Calibri"/>
                <a:cs typeface="Calibri"/>
              </a:rPr>
              <a:t>p </a:t>
            </a:r>
            <a:r>
              <a:rPr sz="2400">
                <a:latin typeface="Calibri"/>
                <a:cs typeface="Calibri"/>
              </a:rPr>
              <a:t>= </a:t>
            </a:r>
            <a:r>
              <a:rPr sz="2400" spc="-5">
                <a:latin typeface="Calibri"/>
                <a:cs typeface="Calibri"/>
              </a:rPr>
              <a:t>[0,…,0,1,0,…0]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then:</a:t>
            </a:r>
          </a:p>
          <a:p>
            <a:pPr marL="355600" marR="266065" indent="-342900">
              <a:lnSpc>
                <a:spcPts val="2780"/>
              </a:lnSpc>
              <a:spcBef>
                <a:spcPts val="8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>
                <a:latin typeface="Calibri"/>
                <a:cs typeface="Calibri"/>
              </a:rPr>
              <a:t>Because </a:t>
            </a:r>
            <a:r>
              <a:rPr sz="2400" b="1" spc="-5">
                <a:latin typeface="Calibri"/>
                <a:cs typeface="Calibri"/>
              </a:rPr>
              <a:t>of one-hot </a:t>
            </a:r>
            <a:r>
              <a:rPr sz="2400" i="1">
                <a:latin typeface="Calibri"/>
                <a:cs typeface="Calibri"/>
              </a:rPr>
              <a:t>p</a:t>
            </a:r>
            <a:r>
              <a:rPr sz="2400" b="1">
                <a:latin typeface="Calibri"/>
                <a:cs typeface="Calibri"/>
              </a:rPr>
              <a:t>, the </a:t>
            </a:r>
            <a:r>
              <a:rPr sz="2400" b="1" spc="-5">
                <a:latin typeface="Calibri"/>
                <a:cs typeface="Calibri"/>
              </a:rPr>
              <a:t>only </a:t>
            </a:r>
            <a:r>
              <a:rPr sz="2400" b="1">
                <a:latin typeface="Calibri"/>
                <a:cs typeface="Calibri"/>
              </a:rPr>
              <a:t>term </a:t>
            </a:r>
            <a:r>
              <a:rPr sz="2400" b="1" spc="-5">
                <a:latin typeface="Calibri"/>
                <a:cs typeface="Calibri"/>
              </a:rPr>
              <a:t>left is </a:t>
            </a:r>
            <a:r>
              <a:rPr sz="2400" b="1">
                <a:latin typeface="Calibri"/>
                <a:cs typeface="Calibri"/>
              </a:rPr>
              <a:t>the </a:t>
            </a:r>
            <a:r>
              <a:rPr sz="2400" b="1" spc="-5">
                <a:latin typeface="Calibri"/>
                <a:cs typeface="Calibri"/>
              </a:rPr>
              <a:t>negative log  probability of </a:t>
            </a:r>
            <a:r>
              <a:rPr sz="2400" b="1">
                <a:latin typeface="Calibri"/>
                <a:cs typeface="Calibri"/>
              </a:rPr>
              <a:t>the </a:t>
            </a:r>
            <a:r>
              <a:rPr sz="2400" b="1" spc="-5">
                <a:latin typeface="Calibri"/>
                <a:cs typeface="Calibri"/>
              </a:rPr>
              <a:t>true</a:t>
            </a:r>
            <a:r>
              <a:rPr sz="2400" b="1" spc="-15">
                <a:latin typeface="Calibri"/>
                <a:cs typeface="Calibri"/>
              </a:rPr>
              <a:t> </a:t>
            </a:r>
            <a:r>
              <a:rPr sz="2400" b="1" spc="-5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2465" y="2883866"/>
            <a:ext cx="4102090" cy="100408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36256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53828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Classification over </a:t>
            </a:r>
            <a:r>
              <a:rPr>
                <a:solidFill>
                  <a:srgbClr val="3A87FF"/>
                </a:solidFill>
              </a:rPr>
              <a:t>a </a:t>
            </a:r>
            <a:r>
              <a:rPr spc="-5">
                <a:solidFill>
                  <a:srgbClr val="3A87FF"/>
                </a:solidFill>
              </a:rPr>
              <a:t>full</a:t>
            </a:r>
            <a:r>
              <a:rPr spc="-1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dataset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99820"/>
            <a:ext cx="4348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Cross entropy loss function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over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1040" y="1468628"/>
            <a:ext cx="2293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full </a:t>
            </a:r>
            <a:r>
              <a:rPr sz="2400" spc="-5">
                <a:latin typeface="Calibri"/>
                <a:cs typeface="Calibri"/>
              </a:rPr>
              <a:t>dataset </a:t>
            </a:r>
            <a:r>
              <a:rPr sz="2400" spc="-10">
                <a:latin typeface="Calibri"/>
                <a:cs typeface="Calibri"/>
              </a:rPr>
              <a:t>{x </a:t>
            </a:r>
            <a:r>
              <a:rPr sz="2400">
                <a:latin typeface="Calibri"/>
                <a:cs typeface="Calibri"/>
              </a:rPr>
              <a:t>,y</a:t>
            </a:r>
            <a:r>
              <a:rPr sz="2400" spc="-4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}</a:t>
            </a:r>
            <a:r>
              <a:rPr sz="2400" spc="-7" baseline="24305">
                <a:latin typeface="Calibri"/>
                <a:cs typeface="Calibri"/>
              </a:rPr>
              <a:t>N</a:t>
            </a:r>
            <a:endParaRPr sz="2400" baseline="2430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0777" y="1634235"/>
            <a:ext cx="8096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2415" algn="l"/>
                <a:tab pos="545465" algn="l"/>
              </a:tabLst>
            </a:pPr>
            <a:r>
              <a:rPr sz="1600">
                <a:latin typeface="Calibri"/>
                <a:cs typeface="Calibri"/>
              </a:rPr>
              <a:t>i	i	</a:t>
            </a:r>
            <a:r>
              <a:rPr sz="1600" spc="-5">
                <a:latin typeface="Calibri"/>
                <a:cs typeface="Calibri"/>
              </a:rPr>
              <a:t>i</a:t>
            </a:r>
            <a:r>
              <a:rPr sz="1600">
                <a:latin typeface="Calibri"/>
                <a:cs typeface="Calibri"/>
              </a:rPr>
              <a:t>=1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3540" y="3526028"/>
            <a:ext cx="1605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Instead</a:t>
            </a:r>
            <a:r>
              <a:rPr sz="2400" spc="-7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of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6440" y="4833620"/>
            <a:ext cx="4198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Calibri"/>
                <a:cs typeface="Calibri"/>
              </a:rPr>
              <a:t>We </a:t>
            </a:r>
            <a:r>
              <a:rPr sz="2400" spc="-5">
                <a:latin typeface="Calibri"/>
                <a:cs typeface="Calibri"/>
              </a:rPr>
              <a:t>will write </a:t>
            </a:r>
            <a:r>
              <a:rPr sz="2400" i="1">
                <a:latin typeface="Calibri"/>
                <a:cs typeface="Calibri"/>
              </a:rPr>
              <a:t>f </a:t>
            </a:r>
            <a:r>
              <a:rPr sz="2400" spc="-5">
                <a:latin typeface="Calibri"/>
                <a:cs typeface="Calibri"/>
              </a:rPr>
              <a:t>in matrix</a:t>
            </a:r>
            <a:r>
              <a:rPr sz="2400" spc="-5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notation: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9637" y="1111000"/>
            <a:ext cx="3277703" cy="32839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8513" y="3921889"/>
            <a:ext cx="3661307" cy="84899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9330" y="2074481"/>
            <a:ext cx="4211316" cy="8977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562" y="5457089"/>
            <a:ext cx="1161651" cy="30269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377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4726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Traditional </a:t>
            </a:r>
            <a:r>
              <a:rPr>
                <a:solidFill>
                  <a:srgbClr val="3A87FF"/>
                </a:solidFill>
              </a:rPr>
              <a:t>ML</a:t>
            </a:r>
            <a:r>
              <a:rPr spc="-3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12011"/>
            <a:ext cx="5158740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5600" marR="5080" indent="-342900">
              <a:lnSpc>
                <a:spcPts val="2810"/>
              </a:lnSpc>
              <a:spcBef>
                <a:spcPts val="25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For </a:t>
            </a:r>
            <a:r>
              <a:rPr sz="2400">
                <a:latin typeface="Calibri"/>
                <a:cs typeface="Calibri"/>
              </a:rPr>
              <a:t>general </a:t>
            </a:r>
            <a:r>
              <a:rPr sz="2400" spc="-5">
                <a:latin typeface="Calibri"/>
                <a:cs typeface="Calibri"/>
              </a:rPr>
              <a:t>machine learning </a:t>
            </a:r>
            <a:r>
              <a:rPr sz="2400">
                <a:latin typeface="Cambria Math"/>
                <a:cs typeface="Cambria Math"/>
              </a:rPr>
              <a:t>𝜃 </a:t>
            </a:r>
            <a:r>
              <a:rPr sz="2400" spc="-5">
                <a:latin typeface="Calibri"/>
                <a:cs typeface="Calibri"/>
              </a:rPr>
              <a:t>usually  only consists of columns of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>
                <a:latin typeface="Calibri"/>
                <a:cs typeface="Calibri"/>
              </a:rPr>
              <a:t>W: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4108195"/>
            <a:ext cx="4225925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5600" marR="5080" indent="-342900">
              <a:lnSpc>
                <a:spcPts val="2810"/>
              </a:lnSpc>
              <a:spcBef>
                <a:spcPts val="25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So we only update the decision  boundary</a:t>
            </a:r>
            <a:r>
              <a:rPr sz="2400" spc="-1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via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7935" y="1172161"/>
            <a:ext cx="3446751" cy="34533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38056" y="4686300"/>
            <a:ext cx="30721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latin typeface="Calibri"/>
                <a:cs typeface="Calibri"/>
              </a:rPr>
              <a:t>Visualizations </a:t>
            </a:r>
            <a:r>
              <a:rPr sz="1400">
                <a:latin typeface="Calibri"/>
                <a:cs typeface="Calibri"/>
              </a:rPr>
              <a:t>with </a:t>
            </a:r>
            <a:r>
              <a:rPr sz="1400" spc="-5">
                <a:latin typeface="Calibri"/>
                <a:cs typeface="Calibri"/>
              </a:rPr>
              <a:t>ConvNetJS by</a:t>
            </a:r>
            <a:r>
              <a:rPr sz="1400" spc="-45">
                <a:latin typeface="Calibri"/>
                <a:cs typeface="Calibri"/>
              </a:rPr>
              <a:t> </a:t>
            </a:r>
            <a:r>
              <a:rPr sz="1400" spc="-10">
                <a:latin typeface="Calibri"/>
                <a:cs typeface="Calibri"/>
              </a:rPr>
              <a:t>Karpathy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0947" y="4888937"/>
            <a:ext cx="4126462" cy="14319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9291" y="2075385"/>
            <a:ext cx="4171033" cy="14319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1039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45008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Neural </a:t>
            </a:r>
            <a:r>
              <a:rPr>
                <a:solidFill>
                  <a:srgbClr val="3A87FF"/>
                </a:solidFill>
              </a:rPr>
              <a:t>Network</a:t>
            </a:r>
            <a:r>
              <a:rPr spc="-40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Classifiers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6240" y="3116228"/>
            <a:ext cx="125095" cy="2138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95"/>
              </a:lnSpc>
            </a:pPr>
            <a:r>
              <a:rPr sz="2800">
                <a:solidFill>
                  <a:srgbClr val="CC00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800">
                <a:solidFill>
                  <a:srgbClr val="CC0000"/>
                </a:solidFill>
                <a:latin typeface="Arial"/>
                <a:cs typeface="Arial"/>
              </a:rPr>
              <a:t>•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866139"/>
            <a:ext cx="8357870" cy="4813935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4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Softmax </a:t>
            </a:r>
            <a:r>
              <a:rPr sz="2800">
                <a:latin typeface="Calibri"/>
                <a:cs typeface="Calibri"/>
              </a:rPr>
              <a:t>(≈ </a:t>
            </a:r>
            <a:r>
              <a:rPr sz="2800" spc="-10">
                <a:latin typeface="Calibri"/>
                <a:cs typeface="Calibri"/>
              </a:rPr>
              <a:t>logistic </a:t>
            </a:r>
            <a:r>
              <a:rPr sz="2800" spc="-5">
                <a:latin typeface="Calibri"/>
                <a:cs typeface="Calibri"/>
              </a:rPr>
              <a:t>regression) alone not very powerful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8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Softmax </a:t>
            </a:r>
            <a:r>
              <a:rPr sz="2800" spc="-10">
                <a:latin typeface="Calibri"/>
                <a:cs typeface="Calibri"/>
              </a:rPr>
              <a:t>gives </a:t>
            </a:r>
            <a:r>
              <a:rPr sz="2800" spc="-5">
                <a:latin typeface="Calibri"/>
                <a:cs typeface="Calibri"/>
              </a:rPr>
              <a:t>only linear decision</a:t>
            </a:r>
            <a:r>
              <a:rPr sz="2800" spc="3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boundaries</a:t>
            </a:r>
            <a:endParaRPr sz="2800">
              <a:latin typeface="Calibri"/>
              <a:cs typeface="Calibri"/>
            </a:endParaRPr>
          </a:p>
          <a:p>
            <a:pPr marL="4584700">
              <a:lnSpc>
                <a:spcPct val="100000"/>
              </a:lnSpc>
              <a:spcBef>
                <a:spcPts val="1730"/>
              </a:spcBef>
            </a:pPr>
            <a:r>
              <a:rPr sz="2800" spc="-5">
                <a:latin typeface="Calibri"/>
                <a:cs typeface="Calibri"/>
              </a:rPr>
              <a:t>This can </a:t>
            </a:r>
            <a:r>
              <a:rPr sz="2800">
                <a:latin typeface="Calibri"/>
                <a:cs typeface="Calibri"/>
              </a:rPr>
              <a:t>be </a:t>
            </a:r>
            <a:r>
              <a:rPr sz="2800" spc="-5">
                <a:latin typeface="Calibri"/>
                <a:cs typeface="Calibri"/>
              </a:rPr>
              <a:t>quite</a:t>
            </a:r>
            <a:r>
              <a:rPr sz="2800" spc="-4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limiting</a:t>
            </a:r>
            <a:endParaRPr sz="2800">
              <a:latin typeface="Calibri"/>
              <a:cs typeface="Calibri"/>
            </a:endParaRPr>
          </a:p>
          <a:p>
            <a:pPr marL="4989195" marR="530225" indent="-405130">
              <a:lnSpc>
                <a:spcPct val="101400"/>
              </a:lnSpc>
              <a:spcBef>
                <a:spcPts val="1800"/>
              </a:spcBef>
            </a:pPr>
            <a:r>
              <a:rPr sz="2800">
                <a:latin typeface="Wingdings"/>
                <a:cs typeface="Wingdings"/>
              </a:rPr>
              <a:t></a:t>
            </a:r>
            <a:r>
              <a:rPr sz="2800">
                <a:latin typeface="Times New Roman"/>
                <a:cs typeface="Times New Roman"/>
              </a:rPr>
              <a:t> </a:t>
            </a:r>
            <a:r>
              <a:rPr sz="2800" spc="-5">
                <a:latin typeface="Calibri"/>
                <a:cs typeface="Calibri"/>
              </a:rPr>
              <a:t>Unhelpful when </a:t>
            </a:r>
            <a:r>
              <a:rPr sz="2800">
                <a:latin typeface="Calibri"/>
                <a:cs typeface="Calibri"/>
              </a:rPr>
              <a:t>a  </a:t>
            </a:r>
            <a:r>
              <a:rPr sz="2800" spc="-5">
                <a:latin typeface="Calibri"/>
                <a:cs typeface="Calibri"/>
              </a:rPr>
              <a:t>problem is</a:t>
            </a:r>
            <a:r>
              <a:rPr sz="2800" spc="-55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complex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 marL="4584700" marR="610235">
              <a:lnSpc>
                <a:spcPts val="3290"/>
              </a:lnSpc>
              <a:spcBef>
                <a:spcPts val="2950"/>
              </a:spcBef>
            </a:pPr>
            <a:r>
              <a:rPr sz="2800" spc="-5">
                <a:latin typeface="Calibri"/>
                <a:cs typeface="Calibri"/>
              </a:rPr>
              <a:t>Wouldn’t it </a:t>
            </a:r>
            <a:r>
              <a:rPr sz="2800">
                <a:latin typeface="Calibri"/>
                <a:cs typeface="Calibri"/>
              </a:rPr>
              <a:t>be </a:t>
            </a:r>
            <a:r>
              <a:rPr sz="2800" spc="-5">
                <a:latin typeface="Calibri"/>
                <a:cs typeface="Calibri"/>
              </a:rPr>
              <a:t>cool to  </a:t>
            </a:r>
            <a:r>
              <a:rPr sz="2800" spc="-10">
                <a:latin typeface="Calibri"/>
                <a:cs typeface="Calibri"/>
              </a:rPr>
              <a:t>get </a:t>
            </a:r>
            <a:r>
              <a:rPr sz="2800" spc="-5">
                <a:latin typeface="Calibri"/>
                <a:cs typeface="Calibri"/>
              </a:rPr>
              <a:t>these correct?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4575" y="2609219"/>
            <a:ext cx="4441825" cy="3530600"/>
            <a:chOff x="374575" y="2609219"/>
            <a:chExt cx="4441825" cy="3530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575" y="2609219"/>
              <a:ext cx="3530390" cy="35303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85974" y="2983026"/>
              <a:ext cx="2530475" cy="1863089"/>
            </a:xfrm>
            <a:custGeom>
              <a:avLst/>
              <a:gdLst/>
              <a:ahLst/>
              <a:cxnLst/>
              <a:rect l="l" t="t" r="r" b="b"/>
              <a:pathLst>
                <a:path w="2530475" h="1863089">
                  <a:moveTo>
                    <a:pt x="2529903" y="1856295"/>
                  </a:moveTo>
                  <a:lnTo>
                    <a:pt x="1389926" y="20485"/>
                  </a:lnTo>
                  <a:lnTo>
                    <a:pt x="1454645" y="54762"/>
                  </a:lnTo>
                  <a:lnTo>
                    <a:pt x="1457528" y="53873"/>
                  </a:lnTo>
                  <a:lnTo>
                    <a:pt x="1459992" y="49225"/>
                  </a:lnTo>
                  <a:lnTo>
                    <a:pt x="1459103" y="46342"/>
                  </a:lnTo>
                  <a:lnTo>
                    <a:pt x="1382128" y="5575"/>
                  </a:lnTo>
                  <a:lnTo>
                    <a:pt x="1371612" y="0"/>
                  </a:lnTo>
                  <a:lnTo>
                    <a:pt x="1374343" y="98971"/>
                  </a:lnTo>
                  <a:lnTo>
                    <a:pt x="1376527" y="101053"/>
                  </a:lnTo>
                  <a:lnTo>
                    <a:pt x="1381785" y="100901"/>
                  </a:lnTo>
                  <a:lnTo>
                    <a:pt x="1383868" y="98717"/>
                  </a:lnTo>
                  <a:lnTo>
                    <a:pt x="1381836" y="25514"/>
                  </a:lnTo>
                  <a:lnTo>
                    <a:pt x="2512784" y="1846783"/>
                  </a:lnTo>
                  <a:lnTo>
                    <a:pt x="26276" y="577697"/>
                  </a:lnTo>
                  <a:lnTo>
                    <a:pt x="99390" y="573595"/>
                  </a:lnTo>
                  <a:lnTo>
                    <a:pt x="101384" y="571360"/>
                  </a:lnTo>
                  <a:lnTo>
                    <a:pt x="101307" y="569671"/>
                  </a:lnTo>
                  <a:lnTo>
                    <a:pt x="101104" y="566089"/>
                  </a:lnTo>
                  <a:lnTo>
                    <a:pt x="98856" y="564083"/>
                  </a:lnTo>
                  <a:lnTo>
                    <a:pt x="0" y="569633"/>
                  </a:lnTo>
                  <a:lnTo>
                    <a:pt x="53492" y="652957"/>
                  </a:lnTo>
                  <a:lnTo>
                    <a:pt x="56438" y="653592"/>
                  </a:lnTo>
                  <a:lnTo>
                    <a:pt x="60871" y="650735"/>
                  </a:lnTo>
                  <a:lnTo>
                    <a:pt x="61506" y="647801"/>
                  </a:lnTo>
                  <a:lnTo>
                    <a:pt x="21945" y="586181"/>
                  </a:lnTo>
                  <a:lnTo>
                    <a:pt x="2523693" y="1863039"/>
                  </a:lnTo>
                  <a:lnTo>
                    <a:pt x="2525852" y="1858810"/>
                  </a:lnTo>
                  <a:lnTo>
                    <a:pt x="2529903" y="18562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76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0431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41789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Neural </a:t>
            </a:r>
            <a:r>
              <a:rPr>
                <a:solidFill>
                  <a:srgbClr val="3A87FF"/>
                </a:solidFill>
              </a:rPr>
              <a:t>Nets for </a:t>
            </a:r>
            <a:r>
              <a:rPr spc="-5">
                <a:solidFill>
                  <a:srgbClr val="3A87FF"/>
                </a:solidFill>
              </a:rPr>
              <a:t>the</a:t>
            </a:r>
            <a:r>
              <a:rPr spc="-6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Win!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100835"/>
            <a:ext cx="7334884" cy="1240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69900" marR="5080" indent="-457200">
              <a:lnSpc>
                <a:spcPct val="101400"/>
              </a:lnSpc>
              <a:spcBef>
                <a:spcPts val="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5">
                <a:latin typeface="Calibri"/>
                <a:cs typeface="Calibri"/>
              </a:rPr>
              <a:t>Neural networks can learn </a:t>
            </a:r>
            <a:r>
              <a:rPr sz="2800">
                <a:latin typeface="Calibri"/>
                <a:cs typeface="Calibri"/>
              </a:rPr>
              <a:t>much </a:t>
            </a:r>
            <a:r>
              <a:rPr sz="2800" spc="-5">
                <a:latin typeface="Calibri"/>
                <a:cs typeface="Calibri"/>
              </a:rPr>
              <a:t>more complex  functions and nonlinear decision</a:t>
            </a:r>
            <a:r>
              <a:rPr sz="2800" spc="10">
                <a:latin typeface="Calibri"/>
                <a:cs typeface="Calibri"/>
              </a:rPr>
              <a:t> </a:t>
            </a:r>
            <a:r>
              <a:rPr sz="2800" spc="-5">
                <a:latin typeface="Calibri"/>
                <a:cs typeface="Calibri"/>
              </a:rPr>
              <a:t>boundaries!</a:t>
            </a:r>
            <a:endParaRPr sz="2800">
              <a:latin typeface="Calibri"/>
              <a:cs typeface="Calibri"/>
            </a:endParaRPr>
          </a:p>
          <a:p>
            <a:pPr marL="1955800" lvl="1" indent="-457834">
              <a:lnSpc>
                <a:spcPct val="100000"/>
              </a:lnSpc>
              <a:spcBef>
                <a:spcPts val="640"/>
              </a:spcBef>
              <a:buClr>
                <a:srgbClr val="CC0000"/>
              </a:buClr>
              <a:buFont typeface="Arial"/>
              <a:buChar char="•"/>
              <a:tabLst>
                <a:tab pos="1955164" algn="l"/>
                <a:tab pos="1955800" algn="l"/>
              </a:tabLst>
            </a:pPr>
            <a:r>
              <a:rPr sz="1800" spc="-5">
                <a:latin typeface="Calibri"/>
                <a:cs typeface="Calibri"/>
              </a:rPr>
              <a:t>In </a:t>
            </a:r>
            <a:r>
              <a:rPr sz="1800">
                <a:latin typeface="Calibri"/>
                <a:cs typeface="Calibri"/>
              </a:rPr>
              <a:t>the </a:t>
            </a:r>
            <a:r>
              <a:rPr sz="1800" spc="-5">
                <a:latin typeface="Calibri"/>
                <a:cs typeface="Calibri"/>
              </a:rPr>
              <a:t>original</a:t>
            </a:r>
            <a:r>
              <a:rPr sz="1800" spc="15">
                <a:latin typeface="Calibri"/>
                <a:cs typeface="Calibri"/>
              </a:rPr>
              <a:t> </a:t>
            </a:r>
            <a:r>
              <a:rPr sz="1800" spc="-5">
                <a:latin typeface="Calibri"/>
                <a:cs typeface="Calibri"/>
              </a:rPr>
              <a:t>space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876" y="2453544"/>
            <a:ext cx="3609053" cy="36090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5543" y="2446858"/>
            <a:ext cx="3623138" cy="36231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8140" y="6301104"/>
            <a:ext cx="2571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sz="1400" dirty="0">
                <a:latin typeface="Calibri"/>
                <a:cs typeface="Calibri"/>
              </a:rPr>
              <a:t>77</a:t>
            </a:fld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5560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7210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Classification difference </a:t>
            </a:r>
            <a:r>
              <a:rPr>
                <a:solidFill>
                  <a:srgbClr val="3A87FF"/>
                </a:solidFill>
              </a:rPr>
              <a:t>with word</a:t>
            </a:r>
            <a:r>
              <a:rPr spc="-5">
                <a:solidFill>
                  <a:srgbClr val="3A87FF"/>
                </a:solidFill>
              </a:rPr>
              <a:t> vectors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7135" y="3743871"/>
            <a:ext cx="5570220" cy="2863850"/>
            <a:chOff x="787135" y="3743871"/>
            <a:chExt cx="5570220" cy="2863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135" y="3743871"/>
              <a:ext cx="5419191" cy="28632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18293" y="4863133"/>
              <a:ext cx="525145" cy="412750"/>
            </a:xfrm>
            <a:custGeom>
              <a:avLst/>
              <a:gdLst/>
              <a:ahLst/>
              <a:cxnLst/>
              <a:rect l="l" t="t" r="r" b="b"/>
              <a:pathLst>
                <a:path w="525145" h="412750">
                  <a:moveTo>
                    <a:pt x="0" y="0"/>
                  </a:moveTo>
                  <a:lnTo>
                    <a:pt x="524634" y="0"/>
                  </a:lnTo>
                  <a:lnTo>
                    <a:pt x="524634" y="412511"/>
                  </a:lnTo>
                  <a:lnTo>
                    <a:pt x="0" y="412511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BB57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3540" y="1020572"/>
            <a:ext cx="8265159" cy="33807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Commonly in </a:t>
            </a:r>
            <a:r>
              <a:rPr sz="2400">
                <a:latin typeface="Calibri"/>
                <a:cs typeface="Calibri"/>
              </a:rPr>
              <a:t>NLP deep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learning: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>
                <a:latin typeface="Calibri"/>
                <a:cs typeface="Calibri"/>
              </a:rPr>
              <a:t>We learn </a:t>
            </a:r>
            <a:r>
              <a:rPr sz="2400" b="1" spc="-5">
                <a:latin typeface="Calibri"/>
                <a:cs typeface="Calibri"/>
              </a:rPr>
              <a:t>both </a:t>
            </a:r>
            <a:r>
              <a:rPr sz="2400" i="1">
                <a:latin typeface="Calibri"/>
                <a:cs typeface="Calibri"/>
              </a:rPr>
              <a:t>W </a:t>
            </a:r>
            <a:r>
              <a:rPr sz="2400" b="1">
                <a:latin typeface="Calibri"/>
                <a:cs typeface="Calibri"/>
              </a:rPr>
              <a:t>and </a:t>
            </a:r>
            <a:r>
              <a:rPr sz="2400" spc="-5">
                <a:latin typeface="Calibri"/>
                <a:cs typeface="Calibri"/>
              </a:rPr>
              <a:t>word vectors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>
                <a:latin typeface="Calibri"/>
                <a:cs typeface="Calibri"/>
              </a:rPr>
              <a:t>We learn </a:t>
            </a:r>
            <a:r>
              <a:rPr sz="2400" b="1" spc="-5">
                <a:latin typeface="Calibri"/>
                <a:cs typeface="Calibri"/>
              </a:rPr>
              <a:t>both </a:t>
            </a:r>
            <a:r>
              <a:rPr sz="2400" spc="-5">
                <a:latin typeface="Calibri"/>
                <a:cs typeface="Calibri"/>
              </a:rPr>
              <a:t>conventional </a:t>
            </a:r>
            <a:r>
              <a:rPr sz="2400">
                <a:latin typeface="Calibri"/>
                <a:cs typeface="Calibri"/>
              </a:rPr>
              <a:t>parameters </a:t>
            </a:r>
            <a:r>
              <a:rPr sz="2400" b="1">
                <a:latin typeface="Calibri"/>
                <a:cs typeface="Calibri"/>
              </a:rPr>
              <a:t>and</a:t>
            </a:r>
            <a:r>
              <a:rPr sz="2400" b="1" spc="-20"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BB57BE"/>
                </a:solidFill>
                <a:latin typeface="Calibri"/>
                <a:cs typeface="Calibri"/>
              </a:rPr>
              <a:t>representations</a:t>
            </a:r>
            <a:endParaRPr sz="2400">
              <a:latin typeface="Calibri"/>
              <a:cs typeface="Calibri"/>
            </a:endParaRPr>
          </a:p>
          <a:p>
            <a:pPr marL="698500" marR="48895" lvl="1" indent="-228600">
              <a:lnSpc>
                <a:spcPct val="100800"/>
              </a:lnSpc>
              <a:spcBef>
                <a:spcPts val="48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>
                <a:latin typeface="Calibri"/>
                <a:cs typeface="Calibri"/>
              </a:rPr>
              <a:t>The </a:t>
            </a:r>
            <a:r>
              <a:rPr sz="2400" spc="-5">
                <a:latin typeface="Calibri"/>
                <a:cs typeface="Calibri"/>
              </a:rPr>
              <a:t>word vectors </a:t>
            </a:r>
            <a:r>
              <a:rPr sz="2400">
                <a:latin typeface="Calibri"/>
                <a:cs typeface="Calibri"/>
              </a:rPr>
              <a:t>re-represent </a:t>
            </a:r>
            <a:r>
              <a:rPr sz="2400" spc="-5">
                <a:latin typeface="Calibri"/>
                <a:cs typeface="Calibri"/>
              </a:rPr>
              <a:t>one-hot vectors—move </a:t>
            </a:r>
            <a:r>
              <a:rPr sz="2400">
                <a:latin typeface="Calibri"/>
                <a:cs typeface="Calibri"/>
              </a:rPr>
              <a:t>them  </a:t>
            </a:r>
            <a:r>
              <a:rPr sz="2400" spc="-5">
                <a:latin typeface="Calibri"/>
                <a:cs typeface="Calibri"/>
              </a:rPr>
              <a:t>around in </a:t>
            </a:r>
            <a:r>
              <a:rPr sz="2400">
                <a:latin typeface="Calibri"/>
                <a:cs typeface="Calibri"/>
              </a:rPr>
              <a:t>an </a:t>
            </a:r>
            <a:r>
              <a:rPr sz="2400" spc="-5">
                <a:latin typeface="Calibri"/>
                <a:cs typeface="Calibri"/>
              </a:rPr>
              <a:t>intermediate </a:t>
            </a:r>
            <a:r>
              <a:rPr sz="2400">
                <a:latin typeface="Calibri"/>
                <a:cs typeface="Calibri"/>
              </a:rPr>
              <a:t>layer </a:t>
            </a:r>
            <a:r>
              <a:rPr sz="2400" spc="-5">
                <a:latin typeface="Calibri"/>
                <a:cs typeface="Calibri"/>
              </a:rPr>
              <a:t>vector space—for </a:t>
            </a:r>
            <a:r>
              <a:rPr sz="2400">
                <a:latin typeface="Calibri"/>
                <a:cs typeface="Calibri"/>
              </a:rPr>
              <a:t>easy  </a:t>
            </a:r>
            <a:r>
              <a:rPr sz="2400" spc="-5">
                <a:latin typeface="Calibri"/>
                <a:cs typeface="Calibri"/>
              </a:rPr>
              <a:t>classification with </a:t>
            </a:r>
            <a:r>
              <a:rPr sz="2400">
                <a:latin typeface="Calibri"/>
                <a:cs typeface="Calibri"/>
              </a:rPr>
              <a:t>a </a:t>
            </a:r>
            <a:r>
              <a:rPr sz="2400" spc="-5">
                <a:latin typeface="Calibri"/>
                <a:cs typeface="Calibri"/>
              </a:rPr>
              <a:t>(linear) softmax classifier via </a:t>
            </a:r>
            <a:r>
              <a:rPr sz="2400">
                <a:latin typeface="Calibri"/>
                <a:cs typeface="Calibri"/>
              </a:rPr>
              <a:t>layer </a:t>
            </a:r>
            <a:r>
              <a:rPr sz="2400" i="1">
                <a:latin typeface="Calibri"/>
                <a:cs typeface="Calibri"/>
              </a:rPr>
              <a:t>x </a:t>
            </a:r>
            <a:r>
              <a:rPr sz="2400">
                <a:latin typeface="Calibri"/>
                <a:cs typeface="Calibri"/>
              </a:rPr>
              <a:t>=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i="1">
                <a:latin typeface="Calibri"/>
                <a:cs typeface="Calibri"/>
              </a:rPr>
              <a:t>Le</a:t>
            </a:r>
            <a:endParaRPr sz="2400">
              <a:latin typeface="Calibri"/>
              <a:cs typeface="Calibri"/>
            </a:endParaRPr>
          </a:p>
          <a:p>
            <a:pPr marL="6179820" marR="355600" indent="-454025">
              <a:lnSpc>
                <a:spcPct val="100000"/>
              </a:lnSpc>
              <a:spcBef>
                <a:spcPts val="1915"/>
              </a:spcBef>
            </a:pPr>
            <a:r>
              <a:rPr sz="2000" spc="-25">
                <a:solidFill>
                  <a:srgbClr val="BB57BE"/>
                </a:solidFill>
                <a:latin typeface="Calibri"/>
                <a:cs typeface="Calibri"/>
              </a:rPr>
              <a:t>Very </a:t>
            </a:r>
            <a:r>
              <a:rPr sz="2000" spc="-10">
                <a:solidFill>
                  <a:srgbClr val="BB57BE"/>
                </a:solidFill>
                <a:latin typeface="Calibri"/>
                <a:cs typeface="Calibri"/>
              </a:rPr>
              <a:t>large </a:t>
            </a:r>
            <a:r>
              <a:rPr sz="2000" spc="-5">
                <a:solidFill>
                  <a:srgbClr val="BB57BE"/>
                </a:solidFill>
                <a:latin typeface="Calibri"/>
                <a:cs typeface="Calibri"/>
              </a:rPr>
              <a:t>number of  </a:t>
            </a:r>
            <a:r>
              <a:rPr sz="2000" spc="-10">
                <a:solidFill>
                  <a:srgbClr val="BB57BE"/>
                </a:solidFill>
                <a:latin typeface="Calibri"/>
                <a:cs typeface="Calibri"/>
              </a:rPr>
              <a:t>parameters!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0611" y="4415405"/>
            <a:ext cx="1123950" cy="460375"/>
          </a:xfrm>
          <a:custGeom>
            <a:avLst/>
            <a:gdLst/>
            <a:ahLst/>
            <a:cxnLst/>
            <a:rect l="l" t="t" r="r" b="b"/>
            <a:pathLst>
              <a:path w="1123950" h="460375">
                <a:moveTo>
                  <a:pt x="86139" y="353331"/>
                </a:moveTo>
                <a:lnTo>
                  <a:pt x="0" y="447728"/>
                </a:lnTo>
                <a:lnTo>
                  <a:pt x="127199" y="460002"/>
                </a:lnTo>
                <a:lnTo>
                  <a:pt x="116146" y="431289"/>
                </a:lnTo>
                <a:lnTo>
                  <a:pt x="95733" y="431289"/>
                </a:lnTo>
                <a:lnTo>
                  <a:pt x="82047" y="395733"/>
                </a:lnTo>
                <a:lnTo>
                  <a:pt x="99826" y="388889"/>
                </a:lnTo>
                <a:lnTo>
                  <a:pt x="86139" y="353331"/>
                </a:lnTo>
                <a:close/>
              </a:path>
              <a:path w="1123950" h="460375">
                <a:moveTo>
                  <a:pt x="99826" y="388889"/>
                </a:moveTo>
                <a:lnTo>
                  <a:pt x="82047" y="395733"/>
                </a:lnTo>
                <a:lnTo>
                  <a:pt x="95733" y="431289"/>
                </a:lnTo>
                <a:lnTo>
                  <a:pt x="113512" y="424445"/>
                </a:lnTo>
                <a:lnTo>
                  <a:pt x="99826" y="388889"/>
                </a:lnTo>
                <a:close/>
              </a:path>
              <a:path w="1123950" h="460375">
                <a:moveTo>
                  <a:pt x="113512" y="424445"/>
                </a:moveTo>
                <a:lnTo>
                  <a:pt x="95733" y="431289"/>
                </a:lnTo>
                <a:lnTo>
                  <a:pt x="116146" y="431289"/>
                </a:lnTo>
                <a:lnTo>
                  <a:pt x="113512" y="424445"/>
                </a:lnTo>
                <a:close/>
              </a:path>
              <a:path w="1123950" h="460375">
                <a:moveTo>
                  <a:pt x="1110112" y="0"/>
                </a:moveTo>
                <a:lnTo>
                  <a:pt x="99826" y="388889"/>
                </a:lnTo>
                <a:lnTo>
                  <a:pt x="113512" y="424445"/>
                </a:lnTo>
                <a:lnTo>
                  <a:pt x="1123798" y="35556"/>
                </a:lnTo>
                <a:lnTo>
                  <a:pt x="1110112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3540" y="6429119"/>
            <a:ext cx="20637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>
                <a:latin typeface="Calibri"/>
                <a:cs typeface="Calibri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676746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058" y="533400"/>
            <a:ext cx="960755" cy="9672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4764" y="0"/>
            <a:ext cx="55244" cy="6867525"/>
            <a:chOff x="-4764" y="0"/>
            <a:chExt cx="55244" cy="6867525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457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5719" y="685800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A405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" y="1"/>
              <a:ext cx="45720" cy="6858000"/>
            </a:xfrm>
            <a:custGeom>
              <a:avLst/>
              <a:gdLst/>
              <a:ahLst/>
              <a:cxnLst/>
              <a:rect l="l" t="t" r="r" b="b"/>
              <a:pathLst>
                <a:path w="45720" h="6858000">
                  <a:moveTo>
                    <a:pt x="45719" y="0"/>
                  </a:moveTo>
                  <a:lnTo>
                    <a:pt x="45719" y="6858001"/>
                  </a:lnTo>
                  <a:lnTo>
                    <a:pt x="0" y="6858001"/>
                  </a:lnTo>
                  <a:lnTo>
                    <a:pt x="0" y="0"/>
                  </a:lnTo>
                  <a:lnTo>
                    <a:pt x="45719" y="0"/>
                  </a:lnTo>
                  <a:close/>
                </a:path>
              </a:pathLst>
            </a:custGeom>
            <a:ln w="9525">
              <a:solidFill>
                <a:srgbClr val="A400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7577" y="995490"/>
            <a:ext cx="406400" cy="3937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0339" y="440436"/>
            <a:ext cx="4986655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15"/>
              </a:lnSpc>
              <a:spcBef>
                <a:spcPts val="100"/>
              </a:spcBef>
            </a:pPr>
            <a:r>
              <a:t>8. </a:t>
            </a:r>
            <a:r>
              <a:rPr spc="-5"/>
              <a:t>The</a:t>
            </a:r>
            <a:r>
              <a:rPr spc="-10"/>
              <a:t> </a:t>
            </a:r>
            <a:r>
              <a:rPr spc="-5"/>
              <a:t>course</a:t>
            </a:r>
          </a:p>
          <a:p>
            <a:pPr marL="12700">
              <a:lnSpc>
                <a:spcPts val="3815"/>
              </a:lnSpc>
            </a:pPr>
            <a:r>
              <a:t>A </a:t>
            </a:r>
            <a:r>
              <a:rPr spc="-5"/>
              <a:t>note </a:t>
            </a:r>
            <a:r>
              <a:t>on </a:t>
            </a:r>
            <a:r>
              <a:rPr spc="-5"/>
              <a:t>your experience</a:t>
            </a:r>
            <a:r>
              <a:rPr spc="-30"/>
              <a:t> </a:t>
            </a:r>
            <a:r>
              <a:rPr sz="3050" spc="1650"/>
              <a:t>😀</a:t>
            </a:r>
            <a:endParaRPr sz="3050"/>
          </a:p>
        </p:txBody>
      </p:sp>
      <p:sp>
        <p:nvSpPr>
          <p:cNvPr id="8" name="object 8"/>
          <p:cNvSpPr txBox="1"/>
          <p:nvPr/>
        </p:nvSpPr>
        <p:spPr>
          <a:xfrm>
            <a:off x="383540" y="4589779"/>
            <a:ext cx="8135620" cy="17907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This </a:t>
            </a:r>
            <a:r>
              <a:rPr sz="2400" spc="-5">
                <a:latin typeface="Calibri"/>
                <a:cs typeface="Calibri"/>
              </a:rPr>
              <a:t>is </a:t>
            </a:r>
            <a:r>
              <a:rPr sz="2400">
                <a:latin typeface="Calibri"/>
                <a:cs typeface="Calibri"/>
              </a:rPr>
              <a:t>a hard, advanced, </a:t>
            </a:r>
            <a:r>
              <a:rPr sz="2400" spc="-5">
                <a:latin typeface="Calibri"/>
                <a:cs typeface="Calibri"/>
              </a:rPr>
              <a:t>graduate </a:t>
            </a:r>
            <a:r>
              <a:rPr sz="2400">
                <a:latin typeface="Calibri"/>
                <a:cs typeface="Calibri"/>
              </a:rPr>
              <a:t>level</a:t>
            </a:r>
            <a:r>
              <a:rPr sz="2400" spc="-4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>
                <a:latin typeface="Calibri"/>
                <a:cs typeface="Calibri"/>
              </a:rPr>
              <a:t>I and </a:t>
            </a:r>
            <a:r>
              <a:rPr sz="2400" spc="-5">
                <a:latin typeface="Calibri"/>
                <a:cs typeface="Calibri"/>
              </a:rPr>
              <a:t>all the </a:t>
            </a:r>
            <a:r>
              <a:rPr sz="2400">
                <a:latin typeface="Calibri"/>
                <a:cs typeface="Calibri"/>
              </a:rPr>
              <a:t>TAs </a:t>
            </a:r>
            <a:r>
              <a:rPr sz="2400" spc="-5">
                <a:latin typeface="Calibri"/>
                <a:cs typeface="Calibri"/>
              </a:rPr>
              <a:t>really care about your success in this</a:t>
            </a:r>
            <a:r>
              <a:rPr sz="2400" spc="-2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class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Calibri"/>
                <a:cs typeface="Calibri"/>
              </a:rPr>
              <a:t>Give Feedback. </a:t>
            </a:r>
            <a:r>
              <a:rPr sz="2400">
                <a:latin typeface="Calibri"/>
                <a:cs typeface="Calibri"/>
              </a:rPr>
              <a:t>Take </a:t>
            </a:r>
            <a:r>
              <a:rPr sz="2400" spc="-5">
                <a:latin typeface="Calibri"/>
                <a:cs typeface="Calibri"/>
              </a:rPr>
              <a:t>responsibility </a:t>
            </a:r>
            <a:r>
              <a:rPr sz="2400">
                <a:latin typeface="Calibri"/>
                <a:cs typeface="Calibri"/>
              </a:rPr>
              <a:t>for </a:t>
            </a:r>
            <a:r>
              <a:rPr sz="2400" spc="-5">
                <a:latin typeface="Calibri"/>
                <a:cs typeface="Calibri"/>
              </a:rPr>
              <a:t>holes in your</a:t>
            </a:r>
            <a:r>
              <a:rPr sz="2400" spc="2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knowledge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>
                <a:latin typeface="Calibri"/>
                <a:cs typeface="Calibri"/>
              </a:rPr>
              <a:t>Come </a:t>
            </a:r>
            <a:r>
              <a:rPr sz="2400" b="1">
                <a:latin typeface="Calibri"/>
                <a:cs typeface="Calibri"/>
              </a:rPr>
              <a:t>to </a:t>
            </a:r>
            <a:r>
              <a:rPr sz="2400" b="1" spc="-5">
                <a:latin typeface="Calibri"/>
                <a:cs typeface="Calibri"/>
              </a:rPr>
              <a:t>office hours/help</a:t>
            </a:r>
            <a:r>
              <a:rPr sz="2400" b="1" spc="-2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sessions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4921" y="1786185"/>
            <a:ext cx="4744503" cy="273092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946140" y="2154428"/>
            <a:ext cx="2893695" cy="139128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713740">
              <a:lnSpc>
                <a:spcPts val="2090"/>
              </a:lnSpc>
              <a:spcBef>
                <a:spcPts val="225"/>
              </a:spcBef>
            </a:pPr>
            <a:r>
              <a:rPr sz="1800" spc="-10">
                <a:latin typeface="Calibri"/>
                <a:cs typeface="Calibri"/>
              </a:rPr>
              <a:t>“Best </a:t>
            </a:r>
            <a:r>
              <a:rPr sz="1800" spc="-5">
                <a:latin typeface="Calibri"/>
                <a:cs typeface="Calibri"/>
              </a:rPr>
              <a:t>class </a:t>
            </a:r>
            <a:r>
              <a:rPr sz="1800" spc="-10">
                <a:latin typeface="Calibri"/>
                <a:cs typeface="Calibri"/>
              </a:rPr>
              <a:t>at </a:t>
            </a:r>
            <a:r>
              <a:rPr sz="1800" spc="-15">
                <a:latin typeface="Calibri"/>
                <a:cs typeface="Calibri"/>
              </a:rPr>
              <a:t>Stanford”  </a:t>
            </a:r>
            <a:r>
              <a:rPr sz="1800" spc="-5">
                <a:latin typeface="Calibri"/>
                <a:cs typeface="Calibri"/>
              </a:rPr>
              <a:t>“Changed </a:t>
            </a:r>
            <a:r>
              <a:rPr sz="1800" spc="-20">
                <a:latin typeface="Calibri"/>
                <a:cs typeface="Calibri"/>
              </a:rPr>
              <a:t>my</a:t>
            </a:r>
            <a:r>
              <a:rPr sz="1800" spc="5">
                <a:latin typeface="Calibri"/>
                <a:cs typeface="Calibri"/>
              </a:rPr>
              <a:t> </a:t>
            </a:r>
            <a:r>
              <a:rPr sz="1800" spc="-10">
                <a:latin typeface="Calibri"/>
                <a:cs typeface="Calibri"/>
              </a:rPr>
              <a:t>life”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2210"/>
              </a:lnSpc>
              <a:spcBef>
                <a:spcPts val="20"/>
              </a:spcBef>
            </a:pPr>
            <a:r>
              <a:rPr sz="1800" spc="-5">
                <a:latin typeface="Calibri"/>
                <a:cs typeface="Calibri"/>
              </a:rPr>
              <a:t>“Obvious </a:t>
            </a:r>
            <a:r>
              <a:rPr sz="1800" spc="-10">
                <a:latin typeface="Calibri"/>
                <a:cs typeface="Calibri"/>
              </a:rPr>
              <a:t>that instructors care”  </a:t>
            </a:r>
            <a:r>
              <a:rPr sz="1800" spc="-5">
                <a:latin typeface="Calibri"/>
                <a:cs typeface="Calibri"/>
              </a:rPr>
              <a:t>“Learned </a:t>
            </a:r>
            <a:r>
              <a:rPr sz="1800">
                <a:latin typeface="Calibri"/>
                <a:cs typeface="Calibri"/>
              </a:rPr>
              <a:t>a</a:t>
            </a:r>
            <a:r>
              <a:rPr sz="1800" spc="15">
                <a:latin typeface="Calibri"/>
                <a:cs typeface="Calibri"/>
              </a:rPr>
              <a:t> </a:t>
            </a:r>
            <a:r>
              <a:rPr sz="1800" spc="-10">
                <a:latin typeface="Calibri"/>
                <a:cs typeface="Calibri"/>
              </a:rPr>
              <a:t>ton”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05"/>
              </a:lnSpc>
            </a:pPr>
            <a:r>
              <a:rPr sz="1800" spc="-10">
                <a:latin typeface="Calibri"/>
                <a:cs typeface="Calibri"/>
              </a:rPr>
              <a:t>“Hard </a:t>
            </a:r>
            <a:r>
              <a:rPr sz="1800">
                <a:latin typeface="Calibri"/>
                <a:cs typeface="Calibri"/>
              </a:rPr>
              <a:t>but </a:t>
            </a:r>
            <a:r>
              <a:rPr sz="1800" spc="-10">
                <a:latin typeface="Calibri"/>
                <a:cs typeface="Calibri"/>
              </a:rPr>
              <a:t>worth</a:t>
            </a:r>
            <a:r>
              <a:rPr sz="1800" spc="20">
                <a:latin typeface="Calibri"/>
                <a:cs typeface="Calibri"/>
              </a:rPr>
              <a:t> </a:t>
            </a:r>
            <a:r>
              <a:rPr sz="1800" spc="15">
                <a:latin typeface="Calibri"/>
                <a:cs typeface="Calibri"/>
              </a:rPr>
              <a:t>it”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2172715"/>
            <a:ext cx="164909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15">
                <a:latin typeface="Calibri"/>
                <a:cs typeface="Calibri"/>
              </a:rPr>
              <a:t>“Terrible </a:t>
            </a:r>
            <a:r>
              <a:rPr sz="1800" spc="-5">
                <a:latin typeface="Calibri"/>
                <a:cs typeface="Calibri"/>
              </a:rPr>
              <a:t>class”  </a:t>
            </a:r>
            <a:r>
              <a:rPr sz="1800">
                <a:latin typeface="Calibri"/>
                <a:cs typeface="Calibri"/>
              </a:rPr>
              <a:t>“Don’t </a:t>
            </a:r>
            <a:r>
              <a:rPr sz="1800" spc="-25">
                <a:latin typeface="Calibri"/>
                <a:cs typeface="Calibri"/>
              </a:rPr>
              <a:t>take </a:t>
            </a:r>
            <a:r>
              <a:rPr sz="1800" spc="15">
                <a:latin typeface="Calibri"/>
                <a:cs typeface="Calibri"/>
              </a:rPr>
              <a:t>it”  </a:t>
            </a:r>
            <a:r>
              <a:rPr sz="1800" spc="-25">
                <a:latin typeface="Calibri"/>
                <a:cs typeface="Calibri"/>
              </a:rPr>
              <a:t>“Too </a:t>
            </a:r>
            <a:r>
              <a:rPr sz="1800">
                <a:latin typeface="Calibri"/>
                <a:cs typeface="Calibri"/>
              </a:rPr>
              <a:t>much</a:t>
            </a:r>
            <a:r>
              <a:rPr sz="1800" spc="-35">
                <a:latin typeface="Calibri"/>
                <a:cs typeface="Calibri"/>
              </a:rPr>
              <a:t> </a:t>
            </a:r>
            <a:r>
              <a:rPr sz="1800" spc="-10">
                <a:latin typeface="Calibri"/>
                <a:cs typeface="Calibri"/>
              </a:rPr>
              <a:t>work”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540" y="6292596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Calibri"/>
                <a:cs typeface="Calibri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205119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8160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Problem </a:t>
            </a:r>
            <a:r>
              <a:rPr dirty="0"/>
              <a:t>with </a:t>
            </a:r>
            <a:r>
              <a:rPr spc="-5" dirty="0"/>
              <a:t>words as discrete symbols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99820"/>
            <a:ext cx="8359140" cy="54451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405765">
              <a:lnSpc>
                <a:spcPct val="100800"/>
              </a:lnSpc>
              <a:spcBef>
                <a:spcPts val="75"/>
              </a:spcBef>
            </a:pPr>
            <a:r>
              <a:rPr sz="2400" b="1" spc="-5" dirty="0">
                <a:latin typeface="Calibri"/>
                <a:cs typeface="Calibri"/>
              </a:rPr>
              <a:t>Example: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search, if </a:t>
            </a:r>
            <a:r>
              <a:rPr sz="2400" dirty="0">
                <a:latin typeface="Calibri"/>
                <a:cs typeface="Calibri"/>
              </a:rPr>
              <a:t>user searches for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“Seattle motel”</a:t>
            </a:r>
            <a:r>
              <a:rPr sz="2400" spc="-5" dirty="0">
                <a:latin typeface="Calibri"/>
                <a:cs typeface="Calibri"/>
              </a:rPr>
              <a:t>, we  would like to match documents containing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“Seattle</a:t>
            </a:r>
            <a:r>
              <a:rPr sz="2400" spc="-20" dirty="0">
                <a:solidFill>
                  <a:srgbClr val="BB57BE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hotel”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But:</a:t>
            </a:r>
            <a:endParaRPr sz="2400">
              <a:latin typeface="Calibri"/>
              <a:cs typeface="Calibri"/>
            </a:endParaRPr>
          </a:p>
          <a:p>
            <a:pPr marL="1953260">
              <a:lnSpc>
                <a:spcPct val="100000"/>
              </a:lnSpc>
              <a:spcBef>
                <a:spcPts val="530"/>
              </a:spcBef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motel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= [0 0 0 0 0 0 0 0 0 0 1 0 0 0</a:t>
            </a:r>
            <a:r>
              <a:rPr sz="2400" spc="-240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0]</a:t>
            </a:r>
            <a:endParaRPr sz="2400">
              <a:latin typeface="Calibri"/>
              <a:cs typeface="Calibri"/>
            </a:endParaRPr>
          </a:p>
          <a:p>
            <a:pPr marL="2028825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hotel </a:t>
            </a:r>
            <a:r>
              <a:rPr sz="2400" dirty="0">
                <a:solidFill>
                  <a:srgbClr val="3A87FF"/>
                </a:solidFill>
                <a:latin typeface="Calibri"/>
                <a:cs typeface="Calibri"/>
              </a:rPr>
              <a:t>= [0 0 0 0 0 0 0 1 0 0 0 0 0 0</a:t>
            </a:r>
            <a:r>
              <a:rPr sz="2400" spc="-225" dirty="0">
                <a:solidFill>
                  <a:srgbClr val="3A87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A87FF"/>
                </a:solidFill>
                <a:latin typeface="Calibri"/>
                <a:cs typeface="Calibri"/>
              </a:rPr>
              <a:t>0]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5" dirty="0">
                <a:latin typeface="Calibri"/>
                <a:cs typeface="Calibri"/>
              </a:rPr>
              <a:t>two vectors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BB57BE"/>
                </a:solidFill>
                <a:latin typeface="Calibri"/>
                <a:cs typeface="Calibri"/>
              </a:rPr>
              <a:t>orthogonal</a:t>
            </a:r>
            <a:r>
              <a:rPr sz="2400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dirty="0">
                <a:latin typeface="Calibri"/>
                <a:cs typeface="Calibri"/>
              </a:rPr>
              <a:t>There </a:t>
            </a:r>
            <a:r>
              <a:rPr sz="2400" spc="-5" dirty="0">
                <a:latin typeface="Calibri"/>
                <a:cs typeface="Calibri"/>
              </a:rPr>
              <a:t>is </a:t>
            </a:r>
            <a:r>
              <a:rPr sz="2400" dirty="0">
                <a:latin typeface="Calibri"/>
                <a:cs typeface="Calibri"/>
              </a:rPr>
              <a:t>no </a:t>
            </a:r>
            <a:r>
              <a:rPr sz="2400" spc="-5" dirty="0">
                <a:latin typeface="Calibri"/>
                <a:cs typeface="Calibri"/>
              </a:rPr>
              <a:t>natural notion of </a:t>
            </a:r>
            <a:r>
              <a:rPr sz="2400" b="1" spc="-5" dirty="0">
                <a:solidFill>
                  <a:srgbClr val="BB57BE"/>
                </a:solidFill>
                <a:latin typeface="Calibri"/>
                <a:cs typeface="Calibri"/>
              </a:rPr>
              <a:t>similarity </a:t>
            </a:r>
            <a:r>
              <a:rPr sz="240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one-hot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vectors!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/>
                <a:cs typeface="Calibri"/>
              </a:rPr>
              <a:t>Solution: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Could try to </a:t>
            </a:r>
            <a:r>
              <a:rPr sz="2400" dirty="0">
                <a:latin typeface="Calibri"/>
                <a:cs typeface="Calibri"/>
              </a:rPr>
              <a:t>rely </a:t>
            </a:r>
            <a:r>
              <a:rPr sz="2400" spc="-5" dirty="0">
                <a:latin typeface="Calibri"/>
                <a:cs typeface="Calibri"/>
              </a:rPr>
              <a:t>on WordNet’s list of synonyms to </a:t>
            </a:r>
            <a:r>
              <a:rPr sz="2400" dirty="0">
                <a:latin typeface="Calibri"/>
                <a:cs typeface="Calibri"/>
              </a:rPr>
              <a:t>get </a:t>
            </a:r>
            <a:r>
              <a:rPr sz="2400" spc="-5" dirty="0">
                <a:latin typeface="Calibri"/>
                <a:cs typeface="Calibri"/>
              </a:rPr>
              <a:t>similarity?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But </a:t>
            </a:r>
            <a:r>
              <a:rPr sz="2400" dirty="0">
                <a:latin typeface="Calibri"/>
                <a:cs typeface="Calibri"/>
              </a:rPr>
              <a:t>it is </a:t>
            </a:r>
            <a:r>
              <a:rPr sz="2400" spc="-5" dirty="0">
                <a:latin typeface="Calibri"/>
                <a:cs typeface="Calibri"/>
              </a:rPr>
              <a:t>well-known to </a:t>
            </a:r>
            <a:r>
              <a:rPr sz="2400" dirty="0">
                <a:latin typeface="Calibri"/>
                <a:cs typeface="Calibri"/>
              </a:rPr>
              <a:t>fail </a:t>
            </a:r>
            <a:r>
              <a:rPr sz="2400" spc="-5" dirty="0">
                <a:latin typeface="Calibri"/>
                <a:cs typeface="Calibri"/>
              </a:rPr>
              <a:t>badly: incompleteness,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libri"/>
                <a:cs typeface="Calibri"/>
              </a:rPr>
              <a:t>Instead: learn </a:t>
            </a:r>
            <a:r>
              <a:rPr sz="2400" b="1" dirty="0">
                <a:latin typeface="Calibri"/>
                <a:cs typeface="Calibri"/>
              </a:rPr>
              <a:t>to </a:t>
            </a:r>
            <a:r>
              <a:rPr sz="2400" b="1" spc="-5" dirty="0">
                <a:latin typeface="Calibri"/>
                <a:cs typeface="Calibri"/>
              </a:rPr>
              <a:t>encode similarity in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vectors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themselves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8740" y="507"/>
            <a:ext cx="998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BFCFF"/>
                </a:solidFill>
                <a:latin typeface="Lucida Sans"/>
                <a:cs typeface="Lucida Sans"/>
              </a:rPr>
              <a:t>Sec.</a:t>
            </a:r>
            <a:r>
              <a:rPr sz="1600" spc="-65" dirty="0">
                <a:solidFill>
                  <a:srgbClr val="FBFCFF"/>
                </a:solidFill>
                <a:latin typeface="Lucida Sans"/>
                <a:cs typeface="Lucida Sans"/>
              </a:rPr>
              <a:t> </a:t>
            </a:r>
            <a:r>
              <a:rPr sz="1600" dirty="0">
                <a:solidFill>
                  <a:srgbClr val="FBFCFF"/>
                </a:solidFill>
                <a:latin typeface="Lucida Sans"/>
                <a:cs typeface="Lucida Sans"/>
              </a:rPr>
              <a:t>9.2.2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47440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3A87FF"/>
                </a:solidFill>
              </a:rPr>
              <a:t>Office </a:t>
            </a:r>
            <a:r>
              <a:rPr>
                <a:solidFill>
                  <a:srgbClr val="3A87FF"/>
                </a:solidFill>
              </a:rPr>
              <a:t>Hours / Help</a:t>
            </a:r>
            <a:r>
              <a:rPr spc="-55">
                <a:solidFill>
                  <a:srgbClr val="3A87FF"/>
                </a:solidFill>
              </a:rPr>
              <a:t> </a:t>
            </a:r>
            <a:r>
              <a:rPr spc="-5">
                <a:solidFill>
                  <a:srgbClr val="3A87FF"/>
                </a:solidFill>
              </a:rPr>
              <a:t>sessions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020572"/>
            <a:ext cx="8307705" cy="39116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>
                <a:latin typeface="Calibri"/>
                <a:cs typeface="Calibri"/>
              </a:rPr>
              <a:t>Come </a:t>
            </a:r>
            <a:r>
              <a:rPr sz="2400" b="1">
                <a:latin typeface="Calibri"/>
                <a:cs typeface="Calibri"/>
              </a:rPr>
              <a:t>to </a:t>
            </a:r>
            <a:r>
              <a:rPr sz="2400" b="1" spc="-5">
                <a:latin typeface="Calibri"/>
                <a:cs typeface="Calibri"/>
              </a:rPr>
              <a:t>office hours/help</a:t>
            </a:r>
            <a:r>
              <a:rPr sz="2400" b="1" spc="-25">
                <a:latin typeface="Calibri"/>
                <a:cs typeface="Calibri"/>
              </a:rPr>
              <a:t> </a:t>
            </a:r>
            <a:r>
              <a:rPr sz="2400" b="1">
                <a:latin typeface="Calibri"/>
                <a:cs typeface="Calibri"/>
              </a:rPr>
              <a:t>sessions!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Calibri"/>
              </a:rPr>
              <a:t>Come to discuss </a:t>
            </a:r>
            <a:r>
              <a:rPr sz="2400">
                <a:latin typeface="Calibri"/>
                <a:cs typeface="Calibri"/>
              </a:rPr>
              <a:t>final </a:t>
            </a:r>
            <a:r>
              <a:rPr sz="2400" spc="-5">
                <a:latin typeface="Calibri"/>
                <a:cs typeface="Calibri"/>
              </a:rPr>
              <a:t>project </a:t>
            </a:r>
            <a:r>
              <a:rPr sz="2400">
                <a:latin typeface="Calibri"/>
                <a:cs typeface="Calibri"/>
              </a:rPr>
              <a:t>ideas as </a:t>
            </a:r>
            <a:r>
              <a:rPr sz="2400" spc="-5">
                <a:latin typeface="Calibri"/>
                <a:cs typeface="Calibri"/>
              </a:rPr>
              <a:t>well </a:t>
            </a:r>
            <a:r>
              <a:rPr sz="2400">
                <a:latin typeface="Calibri"/>
                <a:cs typeface="Calibri"/>
              </a:rPr>
              <a:t>as </a:t>
            </a:r>
            <a:r>
              <a:rPr sz="2400" spc="-5">
                <a:latin typeface="Calibri"/>
                <a:cs typeface="Calibri"/>
              </a:rPr>
              <a:t>the</a:t>
            </a:r>
            <a:r>
              <a:rPr sz="2400" spc="-6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assignments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62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>
                <a:latin typeface="Calibri"/>
                <a:cs typeface="Calibri"/>
              </a:rPr>
              <a:t>Try </a:t>
            </a:r>
            <a:r>
              <a:rPr sz="2400" spc="-5">
                <a:latin typeface="Calibri"/>
                <a:cs typeface="Calibri"/>
              </a:rPr>
              <a:t>to come </a:t>
            </a:r>
            <a:r>
              <a:rPr sz="2400">
                <a:latin typeface="Calibri"/>
                <a:cs typeface="Calibri"/>
              </a:rPr>
              <a:t>early, often and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off-cycle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>
                <a:latin typeface="Calibri"/>
                <a:cs typeface="Calibri"/>
              </a:rPr>
              <a:t>Help </a:t>
            </a:r>
            <a:r>
              <a:rPr sz="2400" b="1">
                <a:latin typeface="Calibri"/>
                <a:cs typeface="Calibri"/>
              </a:rPr>
              <a:t>sessions: </a:t>
            </a:r>
            <a:r>
              <a:rPr sz="2400" spc="-5">
                <a:latin typeface="Calibri"/>
                <a:cs typeface="Calibri"/>
              </a:rPr>
              <a:t>daily, </a:t>
            </a:r>
            <a:r>
              <a:rPr sz="2400">
                <a:latin typeface="Calibri"/>
                <a:cs typeface="Calibri"/>
              </a:rPr>
              <a:t>at </a:t>
            </a:r>
            <a:r>
              <a:rPr sz="2400" spc="-5">
                <a:latin typeface="Calibri"/>
                <a:cs typeface="Calibri"/>
              </a:rPr>
              <a:t>various times, </a:t>
            </a:r>
            <a:r>
              <a:rPr sz="2400">
                <a:latin typeface="Calibri"/>
                <a:cs typeface="Calibri"/>
              </a:rPr>
              <a:t>see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calendar</a:t>
            </a:r>
            <a:endParaRPr sz="2400">
              <a:latin typeface="Calibri"/>
              <a:cs typeface="Calibri"/>
            </a:endParaRPr>
          </a:p>
          <a:p>
            <a:pPr marL="698500" marR="234950" lvl="1" indent="-228600">
              <a:lnSpc>
                <a:spcPct val="100800"/>
              </a:lnSpc>
              <a:spcBef>
                <a:spcPts val="60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Calibri"/>
              </a:rPr>
              <a:t>Attending in person: Just show </a:t>
            </a:r>
            <a:r>
              <a:rPr sz="2400">
                <a:latin typeface="Calibri"/>
                <a:cs typeface="Calibri"/>
              </a:rPr>
              <a:t>up! </a:t>
            </a:r>
            <a:r>
              <a:rPr sz="2400" spc="-5">
                <a:latin typeface="Calibri"/>
                <a:cs typeface="Calibri"/>
              </a:rPr>
              <a:t>Our </a:t>
            </a:r>
            <a:r>
              <a:rPr sz="2400">
                <a:latin typeface="Calibri"/>
                <a:cs typeface="Calibri"/>
              </a:rPr>
              <a:t>friendly </a:t>
            </a:r>
            <a:r>
              <a:rPr sz="2400" spc="-5">
                <a:latin typeface="Calibri"/>
                <a:cs typeface="Calibri"/>
              </a:rPr>
              <a:t>course staff  will </a:t>
            </a:r>
            <a:r>
              <a:rPr sz="2400">
                <a:latin typeface="Calibri"/>
                <a:cs typeface="Calibri"/>
              </a:rPr>
              <a:t>be </a:t>
            </a:r>
            <a:r>
              <a:rPr sz="2400" spc="-5">
                <a:latin typeface="Calibri"/>
                <a:cs typeface="Calibri"/>
              </a:rPr>
              <a:t>on </a:t>
            </a:r>
            <a:r>
              <a:rPr sz="2400">
                <a:latin typeface="Calibri"/>
                <a:cs typeface="Calibri"/>
              </a:rPr>
              <a:t>hand </a:t>
            </a:r>
            <a:r>
              <a:rPr sz="2400" spc="-5">
                <a:latin typeface="Calibri"/>
                <a:cs typeface="Calibri"/>
              </a:rPr>
              <a:t>to assist</a:t>
            </a:r>
            <a:r>
              <a:rPr sz="2400" spc="-30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you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3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Calibri"/>
              </a:rPr>
              <a:t>SCPD/remote access: Use queuestatus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spc="-5">
                <a:latin typeface="Calibri"/>
                <a:cs typeface="Calibri"/>
              </a:rPr>
              <a:t>Chris’s office hours: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2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5">
                <a:latin typeface="Calibri"/>
                <a:cs typeface="Calibri"/>
              </a:rPr>
              <a:t>Mon 4–6pm. Come along next</a:t>
            </a:r>
            <a:r>
              <a:rPr sz="2400" spc="-25">
                <a:latin typeface="Calibri"/>
                <a:cs typeface="Calibri"/>
              </a:rPr>
              <a:t> </a:t>
            </a:r>
            <a:r>
              <a:rPr sz="2400" spc="-5">
                <a:latin typeface="Calibri"/>
                <a:cs typeface="Calibri"/>
              </a:rPr>
              <a:t>Monday?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6420611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latin typeface="Calibri"/>
                <a:cs typeface="Calibri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2608555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51459"/>
            <a:ext cx="61734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Representing words by their</a:t>
            </a:r>
            <a:r>
              <a:rPr spc="5" dirty="0"/>
              <a:t> </a:t>
            </a:r>
            <a:r>
              <a:rPr spc="-5" dirty="0"/>
              <a:t>context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1270508"/>
            <a:ext cx="8252459" cy="33147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1451610" indent="-342900">
              <a:lnSpc>
                <a:spcPct val="100800"/>
              </a:lnSpc>
              <a:spcBef>
                <a:spcPts val="7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Distributional semantics</a:t>
            </a:r>
            <a:r>
              <a:rPr sz="2400" spc="-5" dirty="0">
                <a:latin typeface="Calibri"/>
                <a:cs typeface="Calibri"/>
              </a:rPr>
              <a:t>: </a:t>
            </a:r>
            <a:r>
              <a:rPr sz="2400" b="1" dirty="0">
                <a:latin typeface="Calibri"/>
                <a:cs typeface="Calibri"/>
              </a:rPr>
              <a:t>A </a:t>
            </a:r>
            <a:r>
              <a:rPr sz="2400" b="1" spc="-5" dirty="0">
                <a:latin typeface="Calibri"/>
                <a:cs typeface="Calibri"/>
              </a:rPr>
              <a:t>word’s meaning is given  by </a:t>
            </a:r>
            <a:r>
              <a:rPr sz="2400" b="1" dirty="0">
                <a:latin typeface="Calibri"/>
                <a:cs typeface="Calibri"/>
              </a:rPr>
              <a:t>the </a:t>
            </a:r>
            <a:r>
              <a:rPr sz="2400" b="1" spc="-5" dirty="0">
                <a:latin typeface="Calibri"/>
                <a:cs typeface="Calibri"/>
              </a:rPr>
              <a:t>words </a:t>
            </a:r>
            <a:r>
              <a:rPr sz="2400" b="1" dirty="0">
                <a:latin typeface="Calibri"/>
                <a:cs typeface="Calibri"/>
              </a:rPr>
              <a:t>that </a:t>
            </a:r>
            <a:r>
              <a:rPr sz="2400" b="1" spc="-5" dirty="0">
                <a:latin typeface="Calibri"/>
                <a:cs typeface="Calibri"/>
              </a:rPr>
              <a:t>frequently appear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close-by</a:t>
            </a:r>
            <a:endParaRPr sz="24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530"/>
              </a:spcBef>
              <a:buClr>
                <a:srgbClr val="3A87FF"/>
              </a:buClr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i="1" spc="-5" dirty="0">
                <a:solidFill>
                  <a:srgbClr val="0070C0"/>
                </a:solidFill>
                <a:latin typeface="Calibri"/>
                <a:cs typeface="Calibri"/>
              </a:rPr>
              <a:t>“You shall know </a:t>
            </a:r>
            <a:r>
              <a:rPr sz="2000" i="1" dirty="0">
                <a:solidFill>
                  <a:srgbClr val="0070C0"/>
                </a:solidFill>
                <a:latin typeface="Calibri"/>
                <a:cs typeface="Calibri"/>
              </a:rPr>
              <a:t>a </a:t>
            </a:r>
            <a:r>
              <a:rPr sz="2000" i="1" spc="-5" dirty="0">
                <a:solidFill>
                  <a:srgbClr val="0070C0"/>
                </a:solidFill>
                <a:latin typeface="Calibri"/>
                <a:cs typeface="Calibri"/>
              </a:rPr>
              <a:t>word by </a:t>
            </a:r>
            <a:r>
              <a:rPr sz="2000" i="1" dirty="0">
                <a:solidFill>
                  <a:srgbClr val="0070C0"/>
                </a:solidFill>
                <a:latin typeface="Calibri"/>
                <a:cs typeface="Calibri"/>
              </a:rPr>
              <a:t>the </a:t>
            </a:r>
            <a:r>
              <a:rPr sz="2000" i="1" spc="-5" dirty="0">
                <a:solidFill>
                  <a:srgbClr val="0070C0"/>
                </a:solidFill>
                <a:latin typeface="Calibri"/>
                <a:cs typeface="Calibri"/>
              </a:rPr>
              <a:t>company </a:t>
            </a:r>
            <a:r>
              <a:rPr sz="2000" i="1" dirty="0">
                <a:solidFill>
                  <a:srgbClr val="0070C0"/>
                </a:solidFill>
                <a:latin typeface="Calibri"/>
                <a:cs typeface="Calibri"/>
              </a:rPr>
              <a:t>it </a:t>
            </a:r>
            <a:r>
              <a:rPr sz="2000" i="1" spc="-5" dirty="0">
                <a:solidFill>
                  <a:srgbClr val="0070C0"/>
                </a:solidFill>
                <a:latin typeface="Calibri"/>
                <a:cs typeface="Calibri"/>
              </a:rPr>
              <a:t>keeps” </a:t>
            </a:r>
            <a:r>
              <a:rPr sz="2000" dirty="0">
                <a:latin typeface="Calibri"/>
                <a:cs typeface="Calibri"/>
              </a:rPr>
              <a:t>(J. R. Firth </a:t>
            </a:r>
            <a:r>
              <a:rPr sz="2000" spc="-5" dirty="0">
                <a:latin typeface="Calibri"/>
                <a:cs typeface="Calibri"/>
              </a:rPr>
              <a:t>1957: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11)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1485"/>
              </a:spcBef>
              <a:buClr>
                <a:srgbClr val="3A87FF"/>
              </a:buClr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000" spc="-5" dirty="0">
                <a:latin typeface="Calibri"/>
                <a:cs typeface="Calibri"/>
              </a:rPr>
              <a:t>One of </a:t>
            </a:r>
            <a:r>
              <a:rPr sz="2000" dirty="0">
                <a:latin typeface="Calibri"/>
                <a:cs typeface="Calibri"/>
              </a:rPr>
              <a:t>the most successful </a:t>
            </a:r>
            <a:r>
              <a:rPr sz="2000" spc="-5" dirty="0">
                <a:latin typeface="Calibri"/>
                <a:cs typeface="Calibri"/>
              </a:rPr>
              <a:t>ideas of modern </a:t>
            </a:r>
            <a:r>
              <a:rPr sz="2000" dirty="0">
                <a:latin typeface="Calibri"/>
                <a:cs typeface="Calibri"/>
              </a:rPr>
              <a:t>statistical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NLP!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800"/>
              </a:lnSpc>
              <a:spcBef>
                <a:spcPts val="178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When a </a:t>
            </a:r>
            <a:r>
              <a:rPr sz="2400" spc="-5" dirty="0">
                <a:latin typeface="Calibri"/>
                <a:cs typeface="Calibri"/>
              </a:rPr>
              <a:t>word </a:t>
            </a:r>
            <a:r>
              <a:rPr sz="2400" i="1" dirty="0">
                <a:latin typeface="Calibri"/>
                <a:cs typeface="Calibri"/>
              </a:rPr>
              <a:t>w </a:t>
            </a:r>
            <a:r>
              <a:rPr sz="2400" dirty="0">
                <a:latin typeface="Calibri"/>
                <a:cs typeface="Calibri"/>
              </a:rPr>
              <a:t>appears </a:t>
            </a:r>
            <a:r>
              <a:rPr sz="2400" spc="-5" dirty="0">
                <a:latin typeface="Calibri"/>
                <a:cs typeface="Calibri"/>
              </a:rPr>
              <a:t>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text, its </a:t>
            </a:r>
            <a:r>
              <a:rPr sz="2400" b="1" spc="-5" dirty="0">
                <a:solidFill>
                  <a:srgbClr val="BB57BE"/>
                </a:solidFill>
                <a:latin typeface="Calibri"/>
                <a:cs typeface="Calibri"/>
              </a:rPr>
              <a:t>context </a:t>
            </a:r>
            <a:r>
              <a:rPr sz="2400" spc="-5" dirty="0">
                <a:latin typeface="Calibri"/>
                <a:cs typeface="Calibri"/>
              </a:rPr>
              <a:t>is the </a:t>
            </a:r>
            <a:r>
              <a:rPr sz="240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of words  that </a:t>
            </a:r>
            <a:r>
              <a:rPr sz="2400" dirty="0">
                <a:latin typeface="Calibri"/>
                <a:cs typeface="Calibri"/>
              </a:rPr>
              <a:t>appear nearby </a:t>
            </a:r>
            <a:r>
              <a:rPr sz="2400" spc="-5" dirty="0">
                <a:latin typeface="Calibri"/>
                <a:cs typeface="Calibri"/>
              </a:rPr>
              <a:t>(within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fixed-size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window).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82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Use the many contexts of </a:t>
            </a:r>
            <a:r>
              <a:rPr sz="2400" i="1" dirty="0">
                <a:latin typeface="Calibri"/>
                <a:cs typeface="Calibri"/>
              </a:rPr>
              <a:t>w </a:t>
            </a:r>
            <a:r>
              <a:rPr sz="2400" spc="-5" dirty="0">
                <a:latin typeface="Calibri"/>
                <a:cs typeface="Calibri"/>
              </a:rPr>
              <a:t>to build </a:t>
            </a:r>
            <a:r>
              <a:rPr sz="2400" dirty="0">
                <a:latin typeface="Calibri"/>
                <a:cs typeface="Calibri"/>
              </a:rPr>
              <a:t>up a </a:t>
            </a:r>
            <a:r>
              <a:rPr sz="2400" spc="-5" dirty="0">
                <a:latin typeface="Calibri"/>
                <a:cs typeface="Calibri"/>
              </a:rPr>
              <a:t>representation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783" y="4940806"/>
            <a:ext cx="3528060" cy="914400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26034" rIns="0" bIns="0" rtlCol="0">
            <a:spAutoFit/>
          </a:bodyPr>
          <a:lstStyle/>
          <a:p>
            <a:pPr marR="38100" algn="r">
              <a:lnSpc>
                <a:spcPct val="100000"/>
              </a:lnSpc>
              <a:spcBef>
                <a:spcPts val="204"/>
              </a:spcBef>
            </a:pPr>
            <a:r>
              <a:rPr sz="1450" i="1" spc="-35" dirty="0">
                <a:latin typeface="Arial Unicode MS"/>
                <a:cs typeface="Arial Unicode MS"/>
              </a:rPr>
              <a:t>…government </a:t>
            </a:r>
            <a:r>
              <a:rPr sz="1450" i="1" spc="-30" dirty="0">
                <a:latin typeface="Arial Unicode MS"/>
                <a:cs typeface="Arial Unicode MS"/>
              </a:rPr>
              <a:t>debt problems turning</a:t>
            </a:r>
            <a:r>
              <a:rPr sz="1450" i="1" spc="-5" dirty="0">
                <a:latin typeface="Arial Unicode MS"/>
                <a:cs typeface="Arial Unicode MS"/>
              </a:rPr>
              <a:t> </a:t>
            </a:r>
            <a:r>
              <a:rPr sz="1450" i="1" spc="-25" dirty="0">
                <a:latin typeface="Arial Unicode MS"/>
                <a:cs typeface="Arial Unicode MS"/>
              </a:rPr>
              <a:t>into</a:t>
            </a:r>
            <a:endParaRPr sz="1450">
              <a:latin typeface="Arial Unicode MS"/>
              <a:cs typeface="Arial Unicode MS"/>
            </a:endParaRPr>
          </a:p>
          <a:p>
            <a:pPr marR="38100" algn="r">
              <a:lnSpc>
                <a:spcPct val="100000"/>
              </a:lnSpc>
              <a:spcBef>
                <a:spcPts val="660"/>
              </a:spcBef>
            </a:pPr>
            <a:r>
              <a:rPr sz="1450" i="1" spc="-30" dirty="0">
                <a:latin typeface="Arial Unicode MS"/>
                <a:cs typeface="Arial Unicode MS"/>
              </a:rPr>
              <a:t>…saying </a:t>
            </a:r>
            <a:r>
              <a:rPr sz="1450" i="1" spc="-25" dirty="0">
                <a:latin typeface="Arial Unicode MS"/>
                <a:cs typeface="Arial Unicode MS"/>
              </a:rPr>
              <a:t>that </a:t>
            </a:r>
            <a:r>
              <a:rPr sz="1450" i="1" spc="-35" dirty="0">
                <a:latin typeface="Arial Unicode MS"/>
                <a:cs typeface="Arial Unicode MS"/>
              </a:rPr>
              <a:t>Europe needs</a:t>
            </a:r>
            <a:r>
              <a:rPr sz="1450" i="1" spc="-30" dirty="0">
                <a:latin typeface="Arial Unicode MS"/>
                <a:cs typeface="Arial Unicode MS"/>
              </a:rPr>
              <a:t> </a:t>
            </a:r>
            <a:r>
              <a:rPr sz="1450" i="1" spc="-25" dirty="0">
                <a:latin typeface="Arial Unicode MS"/>
                <a:cs typeface="Arial Unicode MS"/>
              </a:rPr>
              <a:t>unified</a:t>
            </a:r>
            <a:endParaRPr sz="1450">
              <a:latin typeface="Arial Unicode MS"/>
              <a:cs typeface="Arial Unicode MS"/>
            </a:endParaRPr>
          </a:p>
          <a:p>
            <a:pPr marR="38735" algn="r">
              <a:lnSpc>
                <a:spcPct val="100000"/>
              </a:lnSpc>
              <a:spcBef>
                <a:spcPts val="660"/>
              </a:spcBef>
            </a:pPr>
            <a:r>
              <a:rPr sz="1450" i="1" spc="-30" dirty="0">
                <a:latin typeface="Arial Unicode MS"/>
                <a:cs typeface="Arial Unicode MS"/>
              </a:rPr>
              <a:t>…India </a:t>
            </a:r>
            <a:r>
              <a:rPr sz="1450" i="1" spc="-35" dirty="0">
                <a:latin typeface="Arial Unicode MS"/>
                <a:cs typeface="Arial Unicode MS"/>
              </a:rPr>
              <a:t>has </a:t>
            </a:r>
            <a:r>
              <a:rPr sz="1450" i="1" spc="-25" dirty="0">
                <a:latin typeface="Arial Unicode MS"/>
                <a:cs typeface="Arial Unicode MS"/>
              </a:rPr>
              <a:t>just </a:t>
            </a:r>
            <a:r>
              <a:rPr sz="1450" i="1" spc="-30" dirty="0">
                <a:latin typeface="Arial Unicode MS"/>
                <a:cs typeface="Arial Unicode MS"/>
              </a:rPr>
              <a:t>given </a:t>
            </a:r>
            <a:r>
              <a:rPr sz="1450" i="1" spc="-20" dirty="0">
                <a:latin typeface="Arial Unicode MS"/>
                <a:cs typeface="Arial Unicode MS"/>
              </a:rPr>
              <a:t>its</a:t>
            </a:r>
            <a:endParaRPr sz="1450">
              <a:latin typeface="Arial Unicode MS"/>
              <a:cs typeface="Arial Unicode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85677" y="4940806"/>
            <a:ext cx="725805" cy="914400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2349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85"/>
              </a:spcBef>
            </a:pPr>
            <a:r>
              <a:rPr sz="1450" b="1" i="1" spc="-30" dirty="0">
                <a:latin typeface="Arial Unicode MS"/>
                <a:cs typeface="Arial Unicode MS"/>
              </a:rPr>
              <a:t>banking</a:t>
            </a:r>
            <a:endParaRPr sz="1450">
              <a:latin typeface="Arial Unicode MS"/>
              <a:cs typeface="Arial Unicode MS"/>
            </a:endParaRPr>
          </a:p>
          <a:p>
            <a:pPr marL="52705" marR="43180">
              <a:lnSpc>
                <a:spcPct val="137900"/>
              </a:lnSpc>
            </a:pPr>
            <a:r>
              <a:rPr sz="1450" b="1" i="1" spc="-35" dirty="0">
                <a:latin typeface="Arial Unicode MS"/>
                <a:cs typeface="Arial Unicode MS"/>
              </a:rPr>
              <a:t>ban</a:t>
            </a:r>
            <a:r>
              <a:rPr sz="1450" b="1" i="1" spc="-20" dirty="0">
                <a:latin typeface="Arial Unicode MS"/>
                <a:cs typeface="Arial Unicode MS"/>
              </a:rPr>
              <a:t>ki</a:t>
            </a:r>
            <a:r>
              <a:rPr sz="1450" b="1" i="1" spc="-35" dirty="0">
                <a:latin typeface="Arial Unicode MS"/>
                <a:cs typeface="Arial Unicode MS"/>
              </a:rPr>
              <a:t>n</a:t>
            </a:r>
            <a:r>
              <a:rPr sz="1450" b="1" i="1" spc="-20" dirty="0">
                <a:latin typeface="Arial Unicode MS"/>
                <a:cs typeface="Arial Unicode MS"/>
              </a:rPr>
              <a:t>g  </a:t>
            </a:r>
            <a:r>
              <a:rPr sz="1450" b="1" i="1" spc="-35" dirty="0">
                <a:latin typeface="Arial Unicode MS"/>
                <a:cs typeface="Arial Unicode MS"/>
              </a:rPr>
              <a:t>ban</a:t>
            </a:r>
            <a:r>
              <a:rPr sz="1450" b="1" i="1" spc="-20" dirty="0">
                <a:latin typeface="Arial Unicode MS"/>
                <a:cs typeface="Arial Unicode MS"/>
              </a:rPr>
              <a:t>ki</a:t>
            </a:r>
            <a:r>
              <a:rPr sz="1450" b="1" i="1" spc="-35" dirty="0">
                <a:latin typeface="Arial Unicode MS"/>
                <a:cs typeface="Arial Unicode MS"/>
              </a:rPr>
              <a:t>n</a:t>
            </a:r>
            <a:r>
              <a:rPr sz="1450" b="1" i="1" spc="-30" dirty="0">
                <a:latin typeface="Arial Unicode MS"/>
                <a:cs typeface="Arial Unicode MS"/>
              </a:rPr>
              <a:t>g</a:t>
            </a:r>
            <a:endParaRPr sz="145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1039" y="4940806"/>
            <a:ext cx="3775710" cy="914400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26034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204"/>
              </a:spcBef>
            </a:pPr>
            <a:r>
              <a:rPr sz="1450" i="1" spc="-25" dirty="0">
                <a:latin typeface="Arial Unicode MS"/>
                <a:cs typeface="Arial Unicode MS"/>
              </a:rPr>
              <a:t>crises </a:t>
            </a:r>
            <a:r>
              <a:rPr sz="1450" i="1" spc="-30" dirty="0">
                <a:latin typeface="Arial Unicode MS"/>
                <a:cs typeface="Arial Unicode MS"/>
              </a:rPr>
              <a:t>as </a:t>
            </a:r>
            <a:r>
              <a:rPr sz="1450" i="1" spc="-35" dirty="0">
                <a:latin typeface="Arial Unicode MS"/>
                <a:cs typeface="Arial Unicode MS"/>
              </a:rPr>
              <a:t>happened </a:t>
            </a:r>
            <a:r>
              <a:rPr sz="1450" i="1" spc="-20" dirty="0">
                <a:latin typeface="Arial Unicode MS"/>
                <a:cs typeface="Arial Unicode MS"/>
              </a:rPr>
              <a:t>in</a:t>
            </a:r>
            <a:r>
              <a:rPr sz="1450" i="1" dirty="0">
                <a:latin typeface="Arial Unicode MS"/>
                <a:cs typeface="Arial Unicode MS"/>
              </a:rPr>
              <a:t> </a:t>
            </a:r>
            <a:r>
              <a:rPr sz="1450" i="1" spc="-40" dirty="0">
                <a:latin typeface="Arial Unicode MS"/>
                <a:cs typeface="Arial Unicode MS"/>
              </a:rPr>
              <a:t>2009…</a:t>
            </a:r>
            <a:endParaRPr sz="1450">
              <a:latin typeface="Arial Unicode MS"/>
              <a:cs typeface="Arial Unicode MS"/>
            </a:endParaRPr>
          </a:p>
          <a:p>
            <a:pPr marL="45085" marR="610235">
              <a:lnSpc>
                <a:spcPct val="137900"/>
              </a:lnSpc>
            </a:pPr>
            <a:r>
              <a:rPr sz="1450" i="1" spc="-30" dirty="0">
                <a:latin typeface="Arial Unicode MS"/>
                <a:cs typeface="Arial Unicode MS"/>
              </a:rPr>
              <a:t>regulation </a:t>
            </a:r>
            <a:r>
              <a:rPr sz="1450" i="1" spc="-25" dirty="0">
                <a:latin typeface="Arial Unicode MS"/>
                <a:cs typeface="Arial Unicode MS"/>
              </a:rPr>
              <a:t>to </a:t>
            </a:r>
            <a:r>
              <a:rPr sz="1450" i="1" spc="-30" dirty="0">
                <a:latin typeface="Arial Unicode MS"/>
                <a:cs typeface="Arial Unicode MS"/>
              </a:rPr>
              <a:t>replace the </a:t>
            </a:r>
            <a:r>
              <a:rPr sz="1450" i="1" spc="-35" dirty="0">
                <a:latin typeface="Arial Unicode MS"/>
                <a:cs typeface="Arial Unicode MS"/>
              </a:rPr>
              <a:t>hodgepodge…  </a:t>
            </a:r>
            <a:r>
              <a:rPr sz="1450" i="1" spc="-30" dirty="0">
                <a:latin typeface="Arial Unicode MS"/>
                <a:cs typeface="Arial Unicode MS"/>
              </a:rPr>
              <a:t>system a shot </a:t>
            </a:r>
            <a:r>
              <a:rPr sz="1450" i="1" spc="-20" dirty="0">
                <a:latin typeface="Arial Unicode MS"/>
                <a:cs typeface="Arial Unicode MS"/>
              </a:rPr>
              <a:t>in </a:t>
            </a:r>
            <a:r>
              <a:rPr sz="1450" i="1" spc="-30" dirty="0">
                <a:latin typeface="Arial Unicode MS"/>
                <a:cs typeface="Arial Unicode MS"/>
              </a:rPr>
              <a:t>the</a:t>
            </a:r>
            <a:r>
              <a:rPr sz="1450" i="1" dirty="0">
                <a:latin typeface="Arial Unicode MS"/>
                <a:cs typeface="Arial Unicode MS"/>
              </a:rPr>
              <a:t> </a:t>
            </a:r>
            <a:r>
              <a:rPr sz="1450" i="1" spc="-40" dirty="0">
                <a:latin typeface="Arial Unicode MS"/>
                <a:cs typeface="Arial Unicode MS"/>
              </a:rPr>
              <a:t>arm…</a:t>
            </a:r>
            <a:endParaRPr sz="1450">
              <a:latin typeface="Arial Unicode MS"/>
              <a:cs typeface="Arial Unicode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8220" y="6311900"/>
            <a:ext cx="40881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These </a:t>
            </a:r>
            <a:r>
              <a:rPr sz="1800" spc="-15" dirty="0">
                <a:solidFill>
                  <a:srgbClr val="BB57BE"/>
                </a:solidFill>
                <a:latin typeface="Calibri"/>
                <a:cs typeface="Calibri"/>
              </a:rPr>
              <a:t>context </a:t>
            </a:r>
            <a:r>
              <a:rPr sz="1800" spc="-10" dirty="0">
                <a:solidFill>
                  <a:srgbClr val="BB57BE"/>
                </a:solidFill>
                <a:latin typeface="Calibri"/>
                <a:cs typeface="Calibri"/>
              </a:rPr>
              <a:t>words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10" dirty="0">
                <a:latin typeface="Calibri"/>
                <a:cs typeface="Calibri"/>
              </a:rPr>
              <a:t>represent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banking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08376" y="5943600"/>
            <a:ext cx="289560" cy="359410"/>
          </a:xfrm>
          <a:custGeom>
            <a:avLst/>
            <a:gdLst/>
            <a:ahLst/>
            <a:cxnLst/>
            <a:rect l="l" t="t" r="r" b="b"/>
            <a:pathLst>
              <a:path w="289560" h="359410">
                <a:moveTo>
                  <a:pt x="85777" y="77908"/>
                </a:moveTo>
                <a:lnTo>
                  <a:pt x="55873" y="101516"/>
                </a:lnTo>
                <a:lnTo>
                  <a:pt x="259368" y="359276"/>
                </a:lnTo>
                <a:lnTo>
                  <a:pt x="289271" y="335667"/>
                </a:lnTo>
                <a:lnTo>
                  <a:pt x="85777" y="77908"/>
                </a:lnTo>
                <a:close/>
              </a:path>
              <a:path w="289560" h="359410">
                <a:moveTo>
                  <a:pt x="0" y="0"/>
                </a:moveTo>
                <a:lnTo>
                  <a:pt x="25968" y="125124"/>
                </a:lnTo>
                <a:lnTo>
                  <a:pt x="55873" y="101516"/>
                </a:lnTo>
                <a:lnTo>
                  <a:pt x="44068" y="86564"/>
                </a:lnTo>
                <a:lnTo>
                  <a:pt x="73972" y="62955"/>
                </a:lnTo>
                <a:lnTo>
                  <a:pt x="104716" y="62955"/>
                </a:lnTo>
                <a:lnTo>
                  <a:pt x="115681" y="54299"/>
                </a:lnTo>
                <a:lnTo>
                  <a:pt x="0" y="0"/>
                </a:lnTo>
                <a:close/>
              </a:path>
              <a:path w="289560" h="359410">
                <a:moveTo>
                  <a:pt x="73972" y="62955"/>
                </a:moveTo>
                <a:lnTo>
                  <a:pt x="44068" y="86564"/>
                </a:lnTo>
                <a:lnTo>
                  <a:pt x="55873" y="101516"/>
                </a:lnTo>
                <a:lnTo>
                  <a:pt x="85777" y="77908"/>
                </a:lnTo>
                <a:lnTo>
                  <a:pt x="73972" y="62955"/>
                </a:lnTo>
                <a:close/>
              </a:path>
              <a:path w="289560" h="359410">
                <a:moveTo>
                  <a:pt x="104716" y="62955"/>
                </a:moveTo>
                <a:lnTo>
                  <a:pt x="73972" y="62955"/>
                </a:lnTo>
                <a:lnTo>
                  <a:pt x="85777" y="77908"/>
                </a:lnTo>
                <a:lnTo>
                  <a:pt x="104716" y="62955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0400" y="5943600"/>
            <a:ext cx="280670" cy="359410"/>
          </a:xfrm>
          <a:custGeom>
            <a:avLst/>
            <a:gdLst/>
            <a:ahLst/>
            <a:cxnLst/>
            <a:rect l="l" t="t" r="r" b="b"/>
            <a:pathLst>
              <a:path w="280670" h="359410">
                <a:moveTo>
                  <a:pt x="195832" y="79305"/>
                </a:moveTo>
                <a:lnTo>
                  <a:pt x="0" y="335914"/>
                </a:lnTo>
                <a:lnTo>
                  <a:pt x="30286" y="359029"/>
                </a:lnTo>
                <a:lnTo>
                  <a:pt x="226120" y="102420"/>
                </a:lnTo>
                <a:lnTo>
                  <a:pt x="195832" y="79305"/>
                </a:lnTo>
                <a:close/>
              </a:path>
              <a:path w="280670" h="359410">
                <a:moveTo>
                  <a:pt x="268098" y="64162"/>
                </a:moveTo>
                <a:lnTo>
                  <a:pt x="207389" y="64162"/>
                </a:lnTo>
                <a:lnTo>
                  <a:pt x="237677" y="87276"/>
                </a:lnTo>
                <a:lnTo>
                  <a:pt x="226120" y="102420"/>
                </a:lnTo>
                <a:lnTo>
                  <a:pt x="256407" y="125534"/>
                </a:lnTo>
                <a:lnTo>
                  <a:pt x="268098" y="64162"/>
                </a:lnTo>
                <a:close/>
              </a:path>
              <a:path w="280670" h="359410">
                <a:moveTo>
                  <a:pt x="207389" y="64162"/>
                </a:moveTo>
                <a:lnTo>
                  <a:pt x="195832" y="79305"/>
                </a:lnTo>
                <a:lnTo>
                  <a:pt x="226120" y="102420"/>
                </a:lnTo>
                <a:lnTo>
                  <a:pt x="237677" y="87276"/>
                </a:lnTo>
                <a:lnTo>
                  <a:pt x="207389" y="64162"/>
                </a:lnTo>
                <a:close/>
              </a:path>
              <a:path w="280670" h="359410">
                <a:moveTo>
                  <a:pt x="280319" y="0"/>
                </a:moveTo>
                <a:lnTo>
                  <a:pt x="165544" y="56191"/>
                </a:lnTo>
                <a:lnTo>
                  <a:pt x="195832" y="79305"/>
                </a:lnTo>
                <a:lnTo>
                  <a:pt x="207389" y="64162"/>
                </a:lnTo>
                <a:lnTo>
                  <a:pt x="268098" y="64162"/>
                </a:lnTo>
                <a:lnTo>
                  <a:pt x="28031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3540" y="6441947"/>
            <a:ext cx="206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15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6697" y="317500"/>
            <a:ext cx="1556242" cy="16171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F8E1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3D324A8635BB42A1D48D50898287AF" ma:contentTypeVersion="2" ma:contentTypeDescription="Create a new document." ma:contentTypeScope="" ma:versionID="477369be87f18f168c8ba769e7483292">
  <xsd:schema xmlns:xsd="http://www.w3.org/2001/XMLSchema" xmlns:xs="http://www.w3.org/2001/XMLSchema" xmlns:p="http://schemas.microsoft.com/office/2006/metadata/properties" xmlns:ns2="ae23f130-f126-4dab-a05b-af3077373815" targetNamespace="http://schemas.microsoft.com/office/2006/metadata/properties" ma:root="true" ma:fieldsID="94cd39660408ad88957f97de70f5f8fd" ns2:_="">
    <xsd:import namespace="ae23f130-f126-4dab-a05b-af30773738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3f130-f126-4dab-a05b-af30773738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F07C4C-50C9-498E-A333-BE78991F032B}">
  <ds:schemaRefs>
    <ds:schemaRef ds:uri="http://schemas.microsoft.com/office/infopath/2007/PartnerControls"/>
    <ds:schemaRef ds:uri="http://schemas.openxmlformats.org/package/2006/metadata/core-properties"/>
    <ds:schemaRef ds:uri="ae23f130-f126-4dab-a05b-af3077373815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5D0C3C6-ED43-4619-B029-F8C316A7AD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23f130-f126-4dab-a05b-af30773738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3234BD-12B6-47E6-A70E-76323E3C43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5591</Words>
  <Application>Microsoft Office PowerPoint</Application>
  <PresentationFormat>On-screen Show (4:3)</PresentationFormat>
  <Paragraphs>1134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Lucida Sans Unicode</vt:lpstr>
      <vt:lpstr>Times New Roman</vt:lpstr>
      <vt:lpstr>Wingdings</vt:lpstr>
      <vt:lpstr>Cambria Math</vt:lpstr>
      <vt:lpstr>Palatino Linotype</vt:lpstr>
      <vt:lpstr>Arial</vt:lpstr>
      <vt:lpstr>Arial Unicode MS</vt:lpstr>
      <vt:lpstr>Lucida Sans</vt:lpstr>
      <vt:lpstr>SimSun</vt:lpstr>
      <vt:lpstr>Calibri</vt:lpstr>
      <vt:lpstr>Office Theme</vt:lpstr>
      <vt:lpstr>Word Embeddings</vt:lpstr>
      <vt:lpstr>PowerPoint Presentation</vt:lpstr>
      <vt:lpstr>PowerPoint Presentation</vt:lpstr>
      <vt:lpstr>How do we represent the meaning of a word?</vt:lpstr>
      <vt:lpstr>How do we have usable meaning in a computer?</vt:lpstr>
      <vt:lpstr>Problems with resources like WordNet</vt:lpstr>
      <vt:lpstr>Representing words as discrete symbols</vt:lpstr>
      <vt:lpstr>Problem with words as discrete symbols</vt:lpstr>
      <vt:lpstr>Representing words by their context</vt:lpstr>
      <vt:lpstr>Word vectors</vt:lpstr>
      <vt:lpstr>Word meaning as a neural word vector – visualization</vt:lpstr>
      <vt:lpstr>3. Word2vec: Overview</vt:lpstr>
      <vt:lpstr>Word2Vec Overview</vt:lpstr>
      <vt:lpstr>Word2Vec Overview</vt:lpstr>
      <vt:lpstr>Word2vec: objective function</vt:lpstr>
      <vt:lpstr>Word2vec: objective function</vt:lpstr>
      <vt:lpstr>Word2Vec Overview with Vectors</vt:lpstr>
      <vt:lpstr>Word2vec: prediction function</vt:lpstr>
      <vt:lpstr>PowerPoint Presentation</vt:lpstr>
      <vt:lpstr>To train the model: Compute all vector gradients!</vt:lpstr>
      <vt:lpstr>4. Word2vec derivations of gradient</vt:lpstr>
      <vt:lpstr>Chain Rule</vt:lpstr>
      <vt:lpstr>Interactive Whiteboard Session!</vt:lpstr>
      <vt:lpstr>Calculating all gradients!</vt:lpstr>
      <vt:lpstr>Word2vec: More details</vt:lpstr>
      <vt:lpstr>1. Review: Main idea of word2vec</vt:lpstr>
      <vt:lpstr>Word2vec parameters and computations</vt:lpstr>
      <vt:lpstr>Word2vec maximizes objective function by  putting similar words nearby in space</vt:lpstr>
      <vt:lpstr>2. Optimization: Gradient Descent</vt:lpstr>
      <vt:lpstr>Gradient Descent</vt:lpstr>
      <vt:lpstr>Stochastic Gradient Descent</vt:lpstr>
      <vt:lpstr>Stochastic gradients with word vectors!</vt:lpstr>
      <vt:lpstr>Stochastic gradients with word vectors!</vt:lpstr>
      <vt:lpstr>1b. Word2vec: More details</vt:lpstr>
      <vt:lpstr>The skip-gram model with negative sampling (HW2)</vt:lpstr>
      <vt:lpstr>The skip-gram model with negative sampling (HW2)</vt:lpstr>
      <vt:lpstr>The skip-gram model with negative sampling (HW2)</vt:lpstr>
      <vt:lpstr>3. Why not capture co-occurrence counts directly?</vt:lpstr>
      <vt:lpstr>Example: Window based co-occurrence matrix</vt:lpstr>
      <vt:lpstr>Window based co-occurrence matrix</vt:lpstr>
      <vt:lpstr>Problems with simple co-occurrence vectors</vt:lpstr>
      <vt:lpstr>Solution: Low dimensional vectors</vt:lpstr>
      <vt:lpstr>Method: Dimensionality Reduction on X (HW1)</vt:lpstr>
      <vt:lpstr>Simple SVD word vectors in Python</vt:lpstr>
      <vt:lpstr>Simple SVD word vectors in Python</vt:lpstr>
      <vt:lpstr>Hacks to X (several used in Rohde et al. 2005)</vt:lpstr>
      <vt:lpstr>Interesting syntactic patterns emerge in the vectors</vt:lpstr>
      <vt:lpstr>Interesting semantic patterns emerge in the vectors</vt:lpstr>
      <vt:lpstr>4. Towards GloVe: Count based vs. direct prediction</vt:lpstr>
      <vt:lpstr>Encoding meaning in vector differences</vt:lpstr>
      <vt:lpstr>Encoding meaning in vector differences</vt:lpstr>
      <vt:lpstr>Encoding meaning in vector differences</vt:lpstr>
      <vt:lpstr>Combining the best of both worlds  GloVe [Pennington et al., EMNLP 2014]</vt:lpstr>
      <vt:lpstr>GloVe results</vt:lpstr>
      <vt:lpstr>5. How to evaluate word vectors?</vt:lpstr>
      <vt:lpstr>Intrinsic word vector evaluation</vt:lpstr>
      <vt:lpstr>Glove Visualizations</vt:lpstr>
      <vt:lpstr>Glove Visualizations: Company - CEO</vt:lpstr>
      <vt:lpstr>Glove Visualizations: Superlatives</vt:lpstr>
      <vt:lpstr>Analogy evaluation and hyperparameters</vt:lpstr>
      <vt:lpstr>Analogy evaluation and hyperparameters</vt:lpstr>
      <vt:lpstr>Another intrinsic word vector evaluation</vt:lpstr>
      <vt:lpstr>Correlation evaluation</vt:lpstr>
      <vt:lpstr>Extrinsic word vector evaluation</vt:lpstr>
      <vt:lpstr>6. Word senses and word sense ambiguity</vt:lpstr>
      <vt:lpstr>pike</vt:lpstr>
      <vt:lpstr>Improving Word Representations Via Global Context  And Multiple Word Prototypes (Huang et al. 2012)</vt:lpstr>
      <vt:lpstr>Linear Algebraic Structure of Word Senses, with</vt:lpstr>
      <vt:lpstr>7. Classification review and notation</vt:lpstr>
      <vt:lpstr>Classification intuition</vt:lpstr>
      <vt:lpstr>Details of the softmax classifier</vt:lpstr>
      <vt:lpstr>Training with softmax and cross-entropy loss</vt:lpstr>
      <vt:lpstr>Background: What is “cross entropy” loss/error?</vt:lpstr>
      <vt:lpstr>Classification over a full dataset</vt:lpstr>
      <vt:lpstr>Traditional ML optimization</vt:lpstr>
      <vt:lpstr>Neural Network Classifiers</vt:lpstr>
      <vt:lpstr>Neural Nets for the Win!</vt:lpstr>
      <vt:lpstr>Classification difference with word vectors</vt:lpstr>
      <vt:lpstr>8. The course A note on your experience 😀</vt:lpstr>
      <vt:lpstr>Office Hours / Help sessions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</dc:creator>
  <cp:lastModifiedBy>Mark Schriever</cp:lastModifiedBy>
  <cp:revision>2</cp:revision>
  <dcterms:created xsi:type="dcterms:W3CDTF">2020-12-09T17:17:48Z</dcterms:created>
  <dcterms:modified xsi:type="dcterms:W3CDTF">2021-01-12T19:25:09Z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2020-01-07T00:00:00Z</vt:filetime>
  </property>
  <property fmtid="{D5CDD505-2E9C-101B-9397-08002B2CF9AE}" pid="3" name="LastSaved">
    <vt:filetime>2020-12-09T00:00:00Z</vt:filetime>
  </property>
  <property fmtid="{D5CDD505-2E9C-101B-9397-08002B2CF9AE}" pid="4" name="ContentTypeId">
    <vt:lpwstr>0x010100843D324A8635BB42A1D48D50898287AF</vt:lpwstr>
  </property>
</Properties>
</file>